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5" r:id="rId2"/>
  </p:sldMasterIdLst>
  <p:notesMasterIdLst>
    <p:notesMasterId r:id="rId19"/>
  </p:notesMasterIdLst>
  <p:sldIdLst>
    <p:sldId id="257" r:id="rId3"/>
    <p:sldId id="1156" r:id="rId4"/>
    <p:sldId id="1194" r:id="rId5"/>
    <p:sldId id="1173" r:id="rId6"/>
    <p:sldId id="1195" r:id="rId7"/>
    <p:sldId id="1196" r:id="rId8"/>
    <p:sldId id="1201" r:id="rId9"/>
    <p:sldId id="1203" r:id="rId10"/>
    <p:sldId id="1202" r:id="rId11"/>
    <p:sldId id="1199" r:id="rId12"/>
    <p:sldId id="1197" r:id="rId13"/>
    <p:sldId id="1200" r:id="rId14"/>
    <p:sldId id="1205" r:id="rId15"/>
    <p:sldId id="1204" r:id="rId16"/>
    <p:sldId id="1198" r:id="rId17"/>
    <p:sldId id="113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4" autoAdjust="0"/>
    <p:restoredTop sz="94660"/>
  </p:normalViewPr>
  <p:slideViewPr>
    <p:cSldViewPr snapToGrid="0">
      <p:cViewPr varScale="1">
        <p:scale>
          <a:sx n="116" d="100"/>
          <a:sy n="116"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488FF-888B-4123-8F8B-9F9B42AFEB13}" type="datetimeFigureOut">
              <a:rPr lang="en-US" smtClean="0"/>
              <a:t>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4D808-580D-48A0-A881-4162CB03DCC7}" type="slidenum">
              <a:rPr lang="en-US" smtClean="0"/>
              <a:t>‹#›</a:t>
            </a:fld>
            <a:endParaRPr lang="en-US"/>
          </a:p>
        </p:txBody>
      </p:sp>
    </p:spTree>
    <p:extLst>
      <p:ext uri="{BB962C8B-B14F-4D97-AF65-F5344CB8AC3E}">
        <p14:creationId xmlns:p14="http://schemas.microsoft.com/office/powerpoint/2010/main" val="384160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p:cNvSpPr>
            <a:spLocks noGrp="1"/>
          </p:cNvSpPr>
          <p:nvPr>
            <p:ph type="sldNum" sz="quarter" idx="5"/>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CA34EDB6-E26E-4A73-98A3-887B30DC9FAF}" type="slidenum">
              <a:rPr kumimoji="0" lang="en-US" sz="1200" b="0" i="0" u="none" strike="noStrike" kern="0" cap="none" spc="0" normalizeH="0" baseline="0" noProof="0" smtClean="0">
                <a:ln>
                  <a:noFill/>
                </a:ln>
                <a:solidFill>
                  <a:srgbClr val="000000"/>
                </a:solidFill>
                <a:effectLst/>
                <a:uLnTx/>
                <a:uFillTx/>
                <a:latin typeface="Calibri" panose="020F0502020204030204"/>
                <a:ea typeface="+mn-ea"/>
                <a:cs typeface="+mn-cs"/>
                <a:sym typeface="Helvetica Light"/>
              </a:rPr>
              <a:pPr marL="0" marR="0" lvl="0" indent="0" algn="r" defTabSz="584200" rtl="0" eaLnBrk="1" fontAlgn="auto" latinLnBrk="0" hangingPunct="0">
                <a:lnSpc>
                  <a:spcPct val="100000"/>
                </a:lnSpc>
                <a:spcBef>
                  <a:spcPts val="0"/>
                </a:spcBef>
                <a:spcAft>
                  <a:spcPts val="0"/>
                </a:spcAft>
                <a:buClrTx/>
                <a:buSzTx/>
                <a:buFontTx/>
                <a:buNone/>
                <a:tabLst/>
                <a:defRPr/>
              </a:pPr>
              <a:t>2</a:t>
            </a:fld>
            <a:endParaRPr kumimoji="0" lang="en-US"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663217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7D5C2-9F1D-2F59-BC77-EF9571D3E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A27FA-CBF4-B877-FD75-70E820F61DB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6CA8BC2-7B99-25D2-C5A5-57E632731EEA}"/>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5696F546-2B89-7C32-FC28-7F0A0D19EC8E}"/>
              </a:ext>
            </a:extLst>
          </p:cNvPr>
          <p:cNvSpPr>
            <a:spLocks noGrp="1"/>
          </p:cNvSpPr>
          <p:nvPr>
            <p:ph type="sldNum" sz="quarter" idx="5"/>
          </p:nvPr>
        </p:nvSpPr>
        <p:spPr/>
        <p:txBody>
          <a:bodyPr/>
          <a:lstStyle/>
          <a:p>
            <a:fld id="{CA34EDB6-E26E-4A73-98A3-887B30DC9FAF}" type="slidenum">
              <a:rPr lang="en-US" smtClean="0"/>
              <a:t>12</a:t>
            </a:fld>
            <a:endParaRPr lang="en-US" dirty="0"/>
          </a:p>
        </p:txBody>
      </p:sp>
    </p:spTree>
    <p:extLst>
      <p:ext uri="{BB962C8B-B14F-4D97-AF65-F5344CB8AC3E}">
        <p14:creationId xmlns:p14="http://schemas.microsoft.com/office/powerpoint/2010/main" val="268960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F69C6-72D3-4AD0-A050-A61D340C7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EE984-C66A-C78A-98E4-9CD853A1182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D22E7B2-BC6B-E484-E4A7-CCDFF83853F2}"/>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0EC79414-FCF1-D293-6CF6-E2AA83D9BD28}"/>
              </a:ext>
            </a:extLst>
          </p:cNvPr>
          <p:cNvSpPr>
            <a:spLocks noGrp="1"/>
          </p:cNvSpPr>
          <p:nvPr>
            <p:ph type="sldNum" sz="quarter" idx="5"/>
          </p:nvPr>
        </p:nvSpPr>
        <p:spPr/>
        <p:txBody>
          <a:bodyPr/>
          <a:lstStyle/>
          <a:p>
            <a:fld id="{CA34EDB6-E26E-4A73-98A3-887B30DC9FAF}" type="slidenum">
              <a:rPr lang="en-US" smtClean="0"/>
              <a:t>13</a:t>
            </a:fld>
            <a:endParaRPr lang="en-US" dirty="0"/>
          </a:p>
        </p:txBody>
      </p:sp>
    </p:spTree>
    <p:extLst>
      <p:ext uri="{BB962C8B-B14F-4D97-AF65-F5344CB8AC3E}">
        <p14:creationId xmlns:p14="http://schemas.microsoft.com/office/powerpoint/2010/main" val="156621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2CAAF-E416-0DDE-F54A-284DF615A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B822F-98C6-F749-8EF6-5B8E949917F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C04CDC7-8453-316B-F804-8CADFCD11A24}"/>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2E22066C-BE76-AACE-2F9F-8C4582AE004B}"/>
              </a:ext>
            </a:extLst>
          </p:cNvPr>
          <p:cNvSpPr>
            <a:spLocks noGrp="1"/>
          </p:cNvSpPr>
          <p:nvPr>
            <p:ph type="sldNum" sz="quarter" idx="5"/>
          </p:nvPr>
        </p:nvSpPr>
        <p:spPr/>
        <p:txBody>
          <a:bodyPr/>
          <a:lstStyle/>
          <a:p>
            <a:fld id="{CA34EDB6-E26E-4A73-98A3-887B30DC9FAF}" type="slidenum">
              <a:rPr lang="en-US" smtClean="0"/>
              <a:t>14</a:t>
            </a:fld>
            <a:endParaRPr lang="en-US" dirty="0"/>
          </a:p>
        </p:txBody>
      </p:sp>
    </p:spTree>
    <p:extLst>
      <p:ext uri="{BB962C8B-B14F-4D97-AF65-F5344CB8AC3E}">
        <p14:creationId xmlns:p14="http://schemas.microsoft.com/office/powerpoint/2010/main" val="420411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648D-8815-8879-1991-31CFF0BA1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A3CB7-E009-CB29-BB3F-874CBB3C485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240DE1B-BA5E-0045-9660-0F445298C52E}"/>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F3D4A6FA-E21B-74AB-180B-42C36B6B288D}"/>
              </a:ext>
            </a:extLst>
          </p:cNvPr>
          <p:cNvSpPr>
            <a:spLocks noGrp="1"/>
          </p:cNvSpPr>
          <p:nvPr>
            <p:ph type="sldNum" sz="quarter" idx="5"/>
          </p:nvPr>
        </p:nvSpPr>
        <p:spPr/>
        <p:txBody>
          <a:bodyPr/>
          <a:lstStyle/>
          <a:p>
            <a:fld id="{CA34EDB6-E26E-4A73-98A3-887B30DC9FAF}" type="slidenum">
              <a:rPr lang="en-US" smtClean="0"/>
              <a:t>15</a:t>
            </a:fld>
            <a:endParaRPr lang="en-US" dirty="0"/>
          </a:p>
        </p:txBody>
      </p:sp>
    </p:spTree>
    <p:extLst>
      <p:ext uri="{BB962C8B-B14F-4D97-AF65-F5344CB8AC3E}">
        <p14:creationId xmlns:p14="http://schemas.microsoft.com/office/powerpoint/2010/main" val="106707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FFD8E-E95C-944F-9D20-443F39847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7F647-F120-524F-0C03-9050820C162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970802B-0809-2C64-9147-30E7691C9DD4}"/>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734E3FA0-B4D1-5C82-F8E3-901AA2A05340}"/>
              </a:ext>
            </a:extLst>
          </p:cNvPr>
          <p:cNvSpPr>
            <a:spLocks noGrp="1"/>
          </p:cNvSpPr>
          <p:nvPr>
            <p:ph type="sldNum" sz="quarter" idx="5"/>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CA34EDB6-E26E-4A73-98A3-887B30DC9FAF}" type="slidenum">
              <a:rPr kumimoji="0" lang="en-US" sz="1200" b="0" i="0" u="none" strike="noStrike" kern="0" cap="none" spc="0" normalizeH="0" baseline="0" noProof="0" smtClean="0">
                <a:ln>
                  <a:noFill/>
                </a:ln>
                <a:solidFill>
                  <a:srgbClr val="000000"/>
                </a:solidFill>
                <a:effectLst/>
                <a:uLnTx/>
                <a:uFillTx/>
                <a:latin typeface="Calibri" panose="020F0502020204030204"/>
                <a:ea typeface="+mn-ea"/>
                <a:cs typeface="+mn-cs"/>
                <a:sym typeface="Helvetica Light"/>
              </a:rPr>
              <a:pPr marL="0" marR="0" lvl="0" indent="0" algn="r" defTabSz="584200" rtl="0" eaLnBrk="1" fontAlgn="auto" latinLnBrk="0" hangingPunct="0">
                <a:lnSpc>
                  <a:spcPct val="100000"/>
                </a:lnSpc>
                <a:spcBef>
                  <a:spcPts val="0"/>
                </a:spcBef>
                <a:spcAft>
                  <a:spcPts val="0"/>
                </a:spcAft>
                <a:buClrTx/>
                <a:buSzTx/>
                <a:buFontTx/>
                <a:buNone/>
                <a:tabLst/>
                <a:defRPr/>
              </a:pPr>
              <a:t>3</a:t>
            </a:fld>
            <a:endParaRPr kumimoji="0" lang="en-US"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329887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F4C8-B5D5-936B-9AD6-018423DE5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4C39E-A519-4612-ED95-0D8384D58D9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0201F29-E06C-EFE7-AB13-247B2861D979}"/>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D77FA142-3561-3966-F277-669BCEECD265}"/>
              </a:ext>
            </a:extLst>
          </p:cNvPr>
          <p:cNvSpPr>
            <a:spLocks noGrp="1"/>
          </p:cNvSpPr>
          <p:nvPr>
            <p:ph type="sldNum" sz="quarter" idx="5"/>
          </p:nvPr>
        </p:nvSpPr>
        <p:spPr/>
        <p:txBody>
          <a:bodyPr/>
          <a:lstStyle/>
          <a:p>
            <a:fld id="{CA34EDB6-E26E-4A73-98A3-887B30DC9FAF}" type="slidenum">
              <a:rPr lang="en-US" smtClean="0"/>
              <a:t>4</a:t>
            </a:fld>
            <a:endParaRPr lang="en-US" dirty="0"/>
          </a:p>
        </p:txBody>
      </p:sp>
    </p:spTree>
    <p:extLst>
      <p:ext uri="{BB962C8B-B14F-4D97-AF65-F5344CB8AC3E}">
        <p14:creationId xmlns:p14="http://schemas.microsoft.com/office/powerpoint/2010/main" val="129662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55FFE-3288-C672-31F1-0FA24A080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AFE73-C372-BFD1-8957-90E56B30351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7716C4E-F11E-D385-C410-F51E82BD8671}"/>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EC2A40F1-539F-B4C5-D912-AC320C63A477}"/>
              </a:ext>
            </a:extLst>
          </p:cNvPr>
          <p:cNvSpPr>
            <a:spLocks noGrp="1"/>
          </p:cNvSpPr>
          <p:nvPr>
            <p:ph type="sldNum" sz="quarter" idx="5"/>
          </p:nvPr>
        </p:nvSpPr>
        <p:spPr/>
        <p:txBody>
          <a:bodyPr/>
          <a:lstStyle/>
          <a:p>
            <a:fld id="{CA34EDB6-E26E-4A73-98A3-887B30DC9FAF}" type="slidenum">
              <a:rPr lang="en-US" smtClean="0"/>
              <a:t>5</a:t>
            </a:fld>
            <a:endParaRPr lang="en-US" dirty="0"/>
          </a:p>
        </p:txBody>
      </p:sp>
    </p:spTree>
    <p:extLst>
      <p:ext uri="{BB962C8B-B14F-4D97-AF65-F5344CB8AC3E}">
        <p14:creationId xmlns:p14="http://schemas.microsoft.com/office/powerpoint/2010/main" val="110165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CC7D4-D347-0E39-4B99-89F7AE7ED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273B4-D23C-30F3-8ABA-7D4C29CA73E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2CAC59B-972D-E76D-F72F-883DE54EA960}"/>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13DF80FD-D3B9-BD72-9DC3-D73060F13AFB}"/>
              </a:ext>
            </a:extLst>
          </p:cNvPr>
          <p:cNvSpPr>
            <a:spLocks noGrp="1"/>
          </p:cNvSpPr>
          <p:nvPr>
            <p:ph type="sldNum" sz="quarter" idx="5"/>
          </p:nvPr>
        </p:nvSpPr>
        <p:spPr/>
        <p:txBody>
          <a:bodyPr/>
          <a:lstStyle/>
          <a:p>
            <a:fld id="{CA34EDB6-E26E-4A73-98A3-887B30DC9FAF}" type="slidenum">
              <a:rPr lang="en-US" smtClean="0"/>
              <a:t>6</a:t>
            </a:fld>
            <a:endParaRPr lang="en-US" dirty="0"/>
          </a:p>
        </p:txBody>
      </p:sp>
    </p:spTree>
    <p:extLst>
      <p:ext uri="{BB962C8B-B14F-4D97-AF65-F5344CB8AC3E}">
        <p14:creationId xmlns:p14="http://schemas.microsoft.com/office/powerpoint/2010/main" val="29697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22E9-6A4E-C4C6-E4B5-994FCCA60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02721-3CC2-CF9C-4F58-CB44C1F8AC6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4F7FD6F-2B27-E19E-0067-D2C5DE0C6906}"/>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C0F0D42F-95B6-4B7F-8C28-24B24D617C7F}"/>
              </a:ext>
            </a:extLst>
          </p:cNvPr>
          <p:cNvSpPr>
            <a:spLocks noGrp="1"/>
          </p:cNvSpPr>
          <p:nvPr>
            <p:ph type="sldNum" sz="quarter" idx="5"/>
          </p:nvPr>
        </p:nvSpPr>
        <p:spPr/>
        <p:txBody>
          <a:bodyPr/>
          <a:lstStyle/>
          <a:p>
            <a:fld id="{CA34EDB6-E26E-4A73-98A3-887B30DC9FAF}" type="slidenum">
              <a:rPr lang="en-US" smtClean="0"/>
              <a:t>7</a:t>
            </a:fld>
            <a:endParaRPr lang="en-US" dirty="0"/>
          </a:p>
        </p:txBody>
      </p:sp>
    </p:spTree>
    <p:extLst>
      <p:ext uri="{BB962C8B-B14F-4D97-AF65-F5344CB8AC3E}">
        <p14:creationId xmlns:p14="http://schemas.microsoft.com/office/powerpoint/2010/main" val="269559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1319-122F-42A0-DB3E-1A57461D9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A2C01-7E6F-0F93-9E95-B6B5FD5787F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52A591E-1FAA-3CA5-0742-97697546AD0F}"/>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E423F6FC-CFAB-C699-67EE-6BA887E65B1B}"/>
              </a:ext>
            </a:extLst>
          </p:cNvPr>
          <p:cNvSpPr>
            <a:spLocks noGrp="1"/>
          </p:cNvSpPr>
          <p:nvPr>
            <p:ph type="sldNum" sz="quarter" idx="5"/>
          </p:nvPr>
        </p:nvSpPr>
        <p:spPr/>
        <p:txBody>
          <a:bodyPr/>
          <a:lstStyle/>
          <a:p>
            <a:fld id="{CA34EDB6-E26E-4A73-98A3-887B30DC9FAF}" type="slidenum">
              <a:rPr lang="en-US" smtClean="0"/>
              <a:t>9</a:t>
            </a:fld>
            <a:endParaRPr lang="en-US" dirty="0"/>
          </a:p>
        </p:txBody>
      </p:sp>
    </p:spTree>
    <p:extLst>
      <p:ext uri="{BB962C8B-B14F-4D97-AF65-F5344CB8AC3E}">
        <p14:creationId xmlns:p14="http://schemas.microsoft.com/office/powerpoint/2010/main" val="255642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3141-A738-5CA7-B3FE-C590CE1F8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6C792-8E07-7F33-15C3-688FAA404AF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77C29D4-D273-41F5-4AEE-F49591F997F8}"/>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C3E50E72-492A-6FB0-D8B7-85C61917DD7C}"/>
              </a:ext>
            </a:extLst>
          </p:cNvPr>
          <p:cNvSpPr>
            <a:spLocks noGrp="1"/>
          </p:cNvSpPr>
          <p:nvPr>
            <p:ph type="sldNum" sz="quarter" idx="5"/>
          </p:nvPr>
        </p:nvSpPr>
        <p:spPr/>
        <p:txBody>
          <a:bodyPr/>
          <a:lstStyle/>
          <a:p>
            <a:fld id="{CA34EDB6-E26E-4A73-98A3-887B30DC9FAF}" type="slidenum">
              <a:rPr lang="en-US" smtClean="0"/>
              <a:t>10</a:t>
            </a:fld>
            <a:endParaRPr lang="en-US" dirty="0"/>
          </a:p>
        </p:txBody>
      </p:sp>
    </p:spTree>
    <p:extLst>
      <p:ext uri="{BB962C8B-B14F-4D97-AF65-F5344CB8AC3E}">
        <p14:creationId xmlns:p14="http://schemas.microsoft.com/office/powerpoint/2010/main" val="19973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BAA1-33AB-3ADD-3EA3-E7A9FB9E6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CA0AC-B056-5BAC-B210-1E8166E2CCC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0DE57A1-0EBE-817F-849C-1E8999731D94}"/>
              </a:ext>
            </a:extLst>
          </p:cNvPr>
          <p:cNvSpPr>
            <a:spLocks noGrp="1"/>
          </p:cNvSpPr>
          <p:nvPr>
            <p:ph type="body" idx="1"/>
          </p:nvPr>
        </p:nvSpPr>
        <p:spPr/>
        <p:txBody>
          <a:bodyPr/>
          <a:lstStyle/>
          <a:p>
            <a:r>
              <a:rPr lang="en-US" dirty="0"/>
              <a:t>Ask the audience “WHEN” they believe they should ask questions. Then guide them to the answer of, “ANYTIME” during the presentation.</a:t>
            </a:r>
          </a:p>
        </p:txBody>
      </p:sp>
      <p:sp>
        <p:nvSpPr>
          <p:cNvPr id="4" name="Slide Number Placeholder 3">
            <a:extLst>
              <a:ext uri="{FF2B5EF4-FFF2-40B4-BE49-F238E27FC236}">
                <a16:creationId xmlns:a16="http://schemas.microsoft.com/office/drawing/2014/main" id="{AC6E9633-ABC8-E856-19F6-4A6910D97CCD}"/>
              </a:ext>
            </a:extLst>
          </p:cNvPr>
          <p:cNvSpPr>
            <a:spLocks noGrp="1"/>
          </p:cNvSpPr>
          <p:nvPr>
            <p:ph type="sldNum" sz="quarter" idx="5"/>
          </p:nvPr>
        </p:nvSpPr>
        <p:spPr/>
        <p:txBody>
          <a:bodyPr/>
          <a:lstStyle/>
          <a:p>
            <a:fld id="{CA34EDB6-E26E-4A73-98A3-887B30DC9FAF}" type="slidenum">
              <a:rPr lang="en-US" smtClean="0"/>
              <a:t>11</a:t>
            </a:fld>
            <a:endParaRPr lang="en-US" dirty="0"/>
          </a:p>
        </p:txBody>
      </p:sp>
    </p:spTree>
    <p:extLst>
      <p:ext uri="{BB962C8B-B14F-4D97-AF65-F5344CB8AC3E}">
        <p14:creationId xmlns:p14="http://schemas.microsoft.com/office/powerpoint/2010/main" val="195662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9009" y="2603831"/>
            <a:ext cx="7886700" cy="1325563"/>
          </a:xfrm>
        </p:spPr>
        <p:txBody>
          <a:bodyPr anchor="ctr" anchorCtr="1"/>
          <a:lstStyle>
            <a:lvl1pPr>
              <a:defRPr>
                <a:solidFill>
                  <a:srgbClr val="002D73"/>
                </a:solidFill>
              </a:defRPr>
            </a:lvl1pPr>
          </a:lstStyle>
          <a:p>
            <a:r>
              <a:rPr lang="en-US" dirty="0"/>
              <a:t>TITLE</a:t>
            </a:r>
          </a:p>
        </p:txBody>
      </p:sp>
    </p:spTree>
    <p:extLst>
      <p:ext uri="{BB962C8B-B14F-4D97-AF65-F5344CB8AC3E}">
        <p14:creationId xmlns:p14="http://schemas.microsoft.com/office/powerpoint/2010/main" val="1229749736"/>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1" y="1393031"/>
            <a:ext cx="8358188" cy="4393406"/>
          </a:xfrm>
          <a:prstGeom prst="rect">
            <a:avLst/>
          </a:prstGeom>
        </p:spPr>
        <p:txBody>
          <a:bodyPr/>
          <a:lstStyle>
            <a:lvl1pPr>
              <a:defRPr sz="1875">
                <a:solidFill>
                  <a:srgbClr val="002D73"/>
                </a:solidFill>
                <a:latin typeface="+mn-lt"/>
              </a:defRPr>
            </a:lvl1pPr>
            <a:lvl2pPr>
              <a:defRPr sz="1875">
                <a:solidFill>
                  <a:srgbClr val="002D73"/>
                </a:solidFill>
                <a:latin typeface="+mn-lt"/>
              </a:defRPr>
            </a:lvl2pPr>
            <a:lvl3pPr>
              <a:defRPr sz="1875">
                <a:solidFill>
                  <a:srgbClr val="002D73"/>
                </a:solidFill>
                <a:latin typeface="+mn-lt"/>
              </a:defRPr>
            </a:lvl3pPr>
            <a:lvl4pPr>
              <a:defRPr sz="1875">
                <a:solidFill>
                  <a:srgbClr val="002D73"/>
                </a:solidFill>
                <a:latin typeface="+mn-lt"/>
              </a:defRPr>
            </a:lvl4pPr>
            <a:lvl5pPr>
              <a:defRPr sz="1875">
                <a:solidFill>
                  <a:srgbClr val="002D73"/>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itle 1">
            <a:extLst>
              <a:ext uri="{FF2B5EF4-FFF2-40B4-BE49-F238E27FC236}">
                <a16:creationId xmlns:a16="http://schemas.microsoft.com/office/drawing/2014/main" id="{C5D927C1-B032-4CE5-AC58-E9DFBD3576A3}"/>
              </a:ext>
            </a:extLst>
          </p:cNvPr>
          <p:cNvSpPr>
            <a:spLocks noGrp="1"/>
          </p:cNvSpPr>
          <p:nvPr>
            <p:ph type="title"/>
          </p:nvPr>
        </p:nvSpPr>
        <p:spPr>
          <a:xfrm>
            <a:off x="411481" y="342900"/>
            <a:ext cx="8358188" cy="804999"/>
          </a:xfrm>
        </p:spPr>
        <p:txBody>
          <a:bodyPr>
            <a:normAutofit/>
          </a:bodyPr>
          <a:lstStyle>
            <a:lvl1pPr>
              <a:defRPr sz="2625" b="0">
                <a:solidFill>
                  <a:schemeClr val="bg1"/>
                </a:solidFill>
                <a:latin typeface="Franklin Gothic Book" panose="020B0503020102020204" pitchFamily="34" charset="0"/>
              </a:defRPr>
            </a:lvl1pPr>
          </a:lstStyle>
          <a:p>
            <a:r>
              <a:rPr lang="en-US" dirty="0"/>
              <a:t>Click to edit Master title style</a:t>
            </a:r>
          </a:p>
        </p:txBody>
      </p:sp>
    </p:spTree>
    <p:extLst>
      <p:ext uri="{BB962C8B-B14F-4D97-AF65-F5344CB8AC3E}">
        <p14:creationId xmlns:p14="http://schemas.microsoft.com/office/powerpoint/2010/main" val="34688988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07A870-5CA6-4AC6-9A34-083A60D629B7}"/>
              </a:ext>
            </a:extLst>
          </p:cNvPr>
          <p:cNvSpPr>
            <a:spLocks noGrp="1"/>
          </p:cNvSpPr>
          <p:nvPr>
            <p:ph type="title"/>
          </p:nvPr>
        </p:nvSpPr>
        <p:spPr>
          <a:xfrm>
            <a:off x="411481" y="342900"/>
            <a:ext cx="8358188" cy="804999"/>
          </a:xfrm>
        </p:spPr>
        <p:txBody>
          <a:bodyPr>
            <a:normAutofit/>
          </a:bodyPr>
          <a:lstStyle>
            <a:lvl1pPr>
              <a:defRPr sz="2625" b="0">
                <a:solidFill>
                  <a:schemeClr val="bg1"/>
                </a:solidFill>
                <a:latin typeface="Franklin Gothic Book" panose="020B0503020102020204" pitchFamily="34" charset="0"/>
              </a:defRPr>
            </a:lvl1pPr>
          </a:lstStyle>
          <a:p>
            <a:r>
              <a:rPr lang="en-US" dirty="0"/>
              <a:t>Click to edit Master title style</a:t>
            </a:r>
          </a:p>
        </p:txBody>
      </p:sp>
      <p:sp>
        <p:nvSpPr>
          <p:cNvPr id="5" name="Shape 75">
            <a:extLst>
              <a:ext uri="{FF2B5EF4-FFF2-40B4-BE49-F238E27FC236}">
                <a16:creationId xmlns:a16="http://schemas.microsoft.com/office/drawing/2014/main" id="{0F80FE60-6851-4FD1-BA18-406F80806F61}"/>
              </a:ext>
            </a:extLst>
          </p:cNvPr>
          <p:cNvSpPr>
            <a:spLocks noGrp="1"/>
          </p:cNvSpPr>
          <p:nvPr>
            <p:ph type="body" idx="1"/>
          </p:nvPr>
        </p:nvSpPr>
        <p:spPr>
          <a:xfrm>
            <a:off x="411481" y="1393031"/>
            <a:ext cx="8358188" cy="4393406"/>
          </a:xfrm>
          <a:prstGeom prst="rect">
            <a:avLst/>
          </a:prstGeom>
        </p:spPr>
        <p:txBody>
          <a:bodyPr/>
          <a:lstStyle>
            <a:lvl1pPr marL="0" indent="0">
              <a:buFontTx/>
              <a:buNone/>
              <a:defRPr sz="1875">
                <a:solidFill>
                  <a:srgbClr val="002D73"/>
                </a:solidFill>
                <a:latin typeface="Franklin Gothic Book" panose="020B0503020102020204" pitchFamily="34" charset="0"/>
              </a:defRPr>
            </a:lvl1pPr>
            <a:lvl2pPr marL="234396" indent="0">
              <a:buFontTx/>
              <a:buNone/>
              <a:defRPr sz="1875">
                <a:solidFill>
                  <a:srgbClr val="002D73"/>
                </a:solidFill>
                <a:latin typeface="Franklin Gothic Book" panose="020B0503020102020204" pitchFamily="34" charset="0"/>
              </a:defRPr>
            </a:lvl2pPr>
            <a:lvl3pPr marL="468792" indent="0">
              <a:buFontTx/>
              <a:buNone/>
              <a:defRPr sz="1875">
                <a:solidFill>
                  <a:srgbClr val="002D73"/>
                </a:solidFill>
                <a:latin typeface="Franklin Gothic Book" panose="020B0503020102020204" pitchFamily="34" charset="0"/>
              </a:defRPr>
            </a:lvl3pPr>
            <a:lvl4pPr marL="703188" indent="0">
              <a:buFontTx/>
              <a:buNone/>
              <a:defRPr sz="1875">
                <a:solidFill>
                  <a:srgbClr val="002D73"/>
                </a:solidFill>
                <a:latin typeface="Franklin Gothic Book" panose="020B0503020102020204" pitchFamily="34" charset="0"/>
              </a:defRPr>
            </a:lvl4pPr>
            <a:lvl5pPr marL="937584" indent="0">
              <a:buFontTx/>
              <a:buNone/>
              <a:defRPr sz="1875">
                <a:solidFill>
                  <a:srgbClr val="002D7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318030470"/>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9009" y="2603831"/>
            <a:ext cx="7886700" cy="1325563"/>
          </a:xfrm>
        </p:spPr>
        <p:txBody>
          <a:bodyPr anchor="ctr" anchorCtr="1"/>
          <a:lstStyle>
            <a:lvl1pPr>
              <a:defRPr>
                <a:solidFill>
                  <a:srgbClr val="002D73"/>
                </a:solidFill>
                <a:latin typeface="Franklin Gothic Book" panose="020B0503020102020204" pitchFamily="34" charset="0"/>
              </a:defRPr>
            </a:lvl1pPr>
          </a:lstStyle>
          <a:p>
            <a:r>
              <a:rPr lang="en-US" dirty="0"/>
              <a:t>CLOSING SLIDE</a:t>
            </a:r>
          </a:p>
        </p:txBody>
      </p:sp>
    </p:spTree>
    <p:extLst>
      <p:ext uri="{BB962C8B-B14F-4D97-AF65-F5344CB8AC3E}">
        <p14:creationId xmlns:p14="http://schemas.microsoft.com/office/powerpoint/2010/main" val="275230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9009" y="2603831"/>
            <a:ext cx="7886700" cy="1325563"/>
          </a:xfrm>
        </p:spPr>
        <p:txBody>
          <a:bodyPr anchor="ctr" anchorCtr="1"/>
          <a:lstStyle>
            <a:lvl1pPr>
              <a:defRPr>
                <a:solidFill>
                  <a:srgbClr val="002D73"/>
                </a:solidFill>
              </a:defRPr>
            </a:lvl1pPr>
          </a:lstStyle>
          <a:p>
            <a:r>
              <a:rPr lang="en-US" dirty="0"/>
              <a:t>TITLE</a:t>
            </a:r>
          </a:p>
        </p:txBody>
      </p:sp>
    </p:spTree>
    <p:extLst>
      <p:ext uri="{BB962C8B-B14F-4D97-AF65-F5344CB8AC3E}">
        <p14:creationId xmlns:p14="http://schemas.microsoft.com/office/powerpoint/2010/main" val="744677148"/>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ic Slide 1">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393192" y="1408176"/>
            <a:ext cx="8366760" cy="4306824"/>
          </a:xfrm>
          <a:prstGeom prst="rect">
            <a:avLst/>
          </a:prstGeom>
        </p:spPr>
        <p:txBody>
          <a:bodyPr anchor="t" anchorCtr="0"/>
          <a:lstStyle>
            <a:lvl1pPr marL="0" indent="0">
              <a:buNone/>
              <a:defRPr sz="1875">
                <a:solidFill>
                  <a:srgbClr val="002D73"/>
                </a:solidFill>
                <a:latin typeface="Franklin Gothic Book" panose="020B05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Text Box</a:t>
            </a:r>
          </a:p>
        </p:txBody>
      </p:sp>
      <p:sp>
        <p:nvSpPr>
          <p:cNvPr id="4" name="Title 1">
            <a:extLst>
              <a:ext uri="{FF2B5EF4-FFF2-40B4-BE49-F238E27FC236}">
                <a16:creationId xmlns:a16="http://schemas.microsoft.com/office/drawing/2014/main" id="{492E59BA-EE3F-452D-AD54-EE5A0703706A}"/>
              </a:ext>
            </a:extLst>
          </p:cNvPr>
          <p:cNvSpPr>
            <a:spLocks noGrp="1"/>
          </p:cNvSpPr>
          <p:nvPr>
            <p:ph type="title"/>
          </p:nvPr>
        </p:nvSpPr>
        <p:spPr>
          <a:xfrm>
            <a:off x="411481" y="342900"/>
            <a:ext cx="8358188" cy="804999"/>
          </a:xfrm>
        </p:spPr>
        <p:txBody>
          <a:bodyPr>
            <a:normAutofit/>
          </a:bodyPr>
          <a:lstStyle>
            <a:lvl1pPr>
              <a:defRPr sz="2625" b="0">
                <a:solidFill>
                  <a:schemeClr val="bg1"/>
                </a:solidFill>
                <a:latin typeface="Franklin Gothic Book" panose="020B0503020102020204" pitchFamily="34" charset="0"/>
              </a:defRPr>
            </a:lvl1pPr>
          </a:lstStyle>
          <a:p>
            <a:r>
              <a:rPr lang="en-US" dirty="0"/>
              <a:t>Click to edit Master title style</a:t>
            </a:r>
          </a:p>
        </p:txBody>
      </p:sp>
    </p:spTree>
    <p:extLst>
      <p:ext uri="{BB962C8B-B14F-4D97-AF65-F5344CB8AC3E}">
        <p14:creationId xmlns:p14="http://schemas.microsoft.com/office/powerpoint/2010/main" val="362969338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752600"/>
            <a:ext cx="8229600" cy="1963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3885223712"/>
      </p:ext>
    </p:extLst>
  </p:cSld>
  <p:clrMap bg1="lt1" tx1="dk1" bg2="lt2" tx2="dk2" accent1="accent1" accent2="accent2" accent3="accent3" accent4="accent4" accent5="accent5" accent6="accent6" hlink="hlink" folHlink="folHlink"/>
  <p:sldLayoutIdLst>
    <p:sldLayoutId id="2147483661" r:id="rId1"/>
  </p:sldLayoutIdLst>
  <p:transition>
    <p:wipe/>
  </p:transition>
  <p:hf hdr="0" dt="0"/>
  <p:txStyles>
    <p:titleStyle>
      <a:lvl1pPr marL="0" marR="0" indent="0" algn="ctr" defTabSz="308063" rtl="0" eaLnBrk="1" latinLnBrk="0" hangingPunct="1">
        <a:lnSpc>
          <a:spcPct val="100000"/>
        </a:lnSpc>
        <a:spcBef>
          <a:spcPts val="0"/>
        </a:spcBef>
        <a:spcAft>
          <a:spcPts val="0"/>
        </a:spcAft>
        <a:buClrTx/>
        <a:buSzTx/>
        <a:buFontTx/>
        <a:buNone/>
        <a:tabLst/>
        <a:defRPr sz="4875" b="0" i="0" u="none" strike="noStrike" cap="none" spc="0" baseline="0">
          <a:ln>
            <a:noFill/>
          </a:ln>
          <a:solidFill>
            <a:srgbClr val="002D73"/>
          </a:solidFill>
          <a:uFillTx/>
          <a:latin typeface="+mn-lt"/>
          <a:ea typeface="+mn-ea"/>
          <a:cs typeface="+mn-cs"/>
          <a:sym typeface="Helvetica Light"/>
        </a:defRPr>
      </a:lvl1pPr>
      <a:lvl2pPr marL="0" marR="0" indent="120547"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2pPr>
      <a:lvl3pPr marL="0" marR="0" indent="241093"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3pPr>
      <a:lvl4pPr marL="0" marR="0" indent="361640"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4pPr>
      <a:lvl5pPr marL="0" marR="0" indent="482186"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5pPr>
      <a:lvl6pPr marL="0" marR="0" indent="602732"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6pPr>
      <a:lvl7pPr marL="0" marR="0" indent="723279"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7pPr>
      <a:lvl8pPr marL="0" marR="0" indent="843826"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8pPr>
      <a:lvl9pPr marL="0" marR="0" indent="964372"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9pPr>
    </p:titleStyle>
    <p:bodyStyle>
      <a:lvl1pPr marL="234396"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1pPr>
      <a:lvl2pPr marL="468792"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2pPr>
      <a:lvl3pPr marL="703188"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3pPr>
      <a:lvl4pPr marL="937584"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4pPr>
      <a:lvl5pPr marL="1171980"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5pPr>
      <a:lvl6pPr marL="1406376"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6pPr>
      <a:lvl7pPr marL="1640772"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7pPr>
      <a:lvl8pPr marL="1875168"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8pPr>
      <a:lvl9pPr marL="2109564"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752600"/>
            <a:ext cx="8229600" cy="1963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29844435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wipe/>
  </p:transition>
  <p:hf hdr="0" dt="0"/>
  <p:txStyles>
    <p:titleStyle>
      <a:lvl1pPr marL="0" marR="0" indent="0" algn="ctr" defTabSz="308063" rtl="0" eaLnBrk="1" latinLnBrk="0" hangingPunct="1">
        <a:lnSpc>
          <a:spcPct val="100000"/>
        </a:lnSpc>
        <a:spcBef>
          <a:spcPts val="0"/>
        </a:spcBef>
        <a:spcAft>
          <a:spcPts val="0"/>
        </a:spcAft>
        <a:buClrTx/>
        <a:buSzTx/>
        <a:buFontTx/>
        <a:buNone/>
        <a:tabLst/>
        <a:defRPr sz="4875" b="0" i="0" u="none" strike="noStrike" cap="none" spc="0" baseline="0">
          <a:ln>
            <a:noFill/>
          </a:ln>
          <a:solidFill>
            <a:srgbClr val="002D73"/>
          </a:solidFill>
          <a:uFillTx/>
          <a:latin typeface="+mn-lt"/>
          <a:ea typeface="+mn-ea"/>
          <a:cs typeface="+mn-cs"/>
          <a:sym typeface="Helvetica Light"/>
        </a:defRPr>
      </a:lvl1pPr>
      <a:lvl2pPr marL="0" marR="0" indent="120547"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2pPr>
      <a:lvl3pPr marL="0" marR="0" indent="241093"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3pPr>
      <a:lvl4pPr marL="0" marR="0" indent="361640"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4pPr>
      <a:lvl5pPr marL="0" marR="0" indent="482186"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5pPr>
      <a:lvl6pPr marL="0" marR="0" indent="602732"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6pPr>
      <a:lvl7pPr marL="0" marR="0" indent="723279"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7pPr>
      <a:lvl8pPr marL="0" marR="0" indent="843826"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8pPr>
      <a:lvl9pPr marL="0" marR="0" indent="964372" algn="ctr" defTabSz="308063" rtl="0" eaLnBrk="1" latinLnBrk="0" hangingPunct="1">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n-lt"/>
          <a:ea typeface="+mn-ea"/>
          <a:cs typeface="+mn-cs"/>
          <a:sym typeface="Helvetica Light"/>
        </a:defRPr>
      </a:lvl9pPr>
    </p:titleStyle>
    <p:bodyStyle>
      <a:lvl1pPr marL="234396"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1pPr>
      <a:lvl2pPr marL="468792"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2pPr>
      <a:lvl3pPr marL="703188"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3pPr>
      <a:lvl4pPr marL="937584"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4pPr>
      <a:lvl5pPr marL="1171980"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5pPr>
      <a:lvl6pPr marL="1406376"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6pPr>
      <a:lvl7pPr marL="1640772"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7pPr>
      <a:lvl8pPr marL="1875168"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8pPr>
      <a:lvl9pPr marL="2109564" marR="0" indent="-234396" algn="l" defTabSz="308063" rtl="0" eaLnBrk="1" latinLnBrk="0" hangingPunct="1">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eaLnBrk="1" latinLnBrk="0" hangingPunct="1">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Lcarper@flccoc.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lccoc.org/clerks-budget/form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reports@flccoc.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F90D94-15C8-B6D3-8750-FCB42F10497A}"/>
              </a:ext>
            </a:extLst>
          </p:cNvPr>
          <p:cNvSpPr txBox="1">
            <a:spLocks/>
          </p:cNvSpPr>
          <p:nvPr/>
        </p:nvSpPr>
        <p:spPr>
          <a:xfrm>
            <a:off x="1143000" y="2143941"/>
            <a:ext cx="6858000" cy="3930288"/>
          </a:xfrm>
          <a:prstGeom prst="rect">
            <a:avLst/>
          </a:prstGeom>
          <a:noFill/>
          <a:ln w="12700">
            <a:miter lim="400000"/>
          </a:ln>
          <a:extLst>
            <a:ext uri="{C572A759-6A51-4108-AA02-DFA0A04FC94B}">
              <ma14:wrappingTextBoxFlag xmlns="" xmlns:ma14="http://schemas.microsoft.com/office/mac/drawingml/2011/main" val="1"/>
            </a:ext>
          </a:extLst>
        </p:spPr>
        <p:txBody>
          <a:bodyPr lIns="38100" tIns="38100" rIns="38100" bIns="38100" anchor="t" anchorCtr="0">
            <a:noAutofit/>
          </a:bodyPr>
          <a:lstStyle>
            <a:lvl1pPr marL="0" marR="0" indent="0" algn="ctr" defTabSz="410751" rtl="0" eaLnBrk="1" latinLnBrk="0" hangingPunct="1">
              <a:lnSpc>
                <a:spcPct val="100000"/>
              </a:lnSpc>
              <a:spcBef>
                <a:spcPts val="0"/>
              </a:spcBef>
              <a:spcAft>
                <a:spcPts val="0"/>
              </a:spcAft>
              <a:buClrTx/>
              <a:buSzTx/>
              <a:buFontTx/>
              <a:buNone/>
              <a:tabLst/>
              <a:defRPr sz="6500" b="0" i="0" u="none" strike="noStrike" cap="none" spc="0" baseline="0">
                <a:ln>
                  <a:noFill/>
                </a:ln>
                <a:solidFill>
                  <a:srgbClr val="002D73"/>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r>
              <a:rPr lang="en-US" sz="4400" b="1" dirty="0">
                <a:latin typeface="Franklin Gothic Book" panose="020B0503020102020204" pitchFamily="34" charset="0"/>
              </a:rPr>
              <a:t>PAYMENT PLAN REPORT FORM PREPARATION INSTRUCTIONS</a:t>
            </a:r>
          </a:p>
          <a:p>
            <a:endParaRPr lang="en-US" sz="2400" dirty="0">
              <a:latin typeface="Franklin Gothic Book" panose="020B0503020102020204" pitchFamily="34" charset="0"/>
            </a:endParaRPr>
          </a:p>
          <a:p>
            <a:r>
              <a:rPr lang="en-US" sz="2400" dirty="0">
                <a:latin typeface="Franklin Gothic Book" panose="020B0503020102020204" pitchFamily="34" charset="0"/>
              </a:rPr>
              <a:t>Leonard W. Carper</a:t>
            </a:r>
          </a:p>
          <a:p>
            <a:r>
              <a:rPr lang="en-US" sz="2400" dirty="0">
                <a:latin typeface="Franklin Gothic Book" panose="020B0503020102020204" pitchFamily="34" charset="0"/>
              </a:rPr>
              <a:t>Data Quality Officer</a:t>
            </a:r>
          </a:p>
          <a:p>
            <a:endParaRPr lang="en-US" sz="1500" dirty="0">
              <a:latin typeface="Franklin Gothic Book" panose="020B0503020102020204" pitchFamily="34" charset="0"/>
            </a:endParaRPr>
          </a:p>
          <a:p>
            <a:endParaRPr lang="en-US" sz="1500" dirty="0">
              <a:latin typeface="Franklin Gothic Book" panose="020B0503020102020204" pitchFamily="34" charset="0"/>
            </a:endParaRPr>
          </a:p>
          <a:p>
            <a:r>
              <a:rPr lang="en-US" sz="1500" b="1">
                <a:solidFill>
                  <a:srgbClr val="FF0000"/>
                </a:solidFill>
                <a:latin typeface="Franklin Gothic Book" panose="020B0503020102020204" pitchFamily="34" charset="0"/>
              </a:rPr>
              <a:t>UPDATED 09-18-2025 </a:t>
            </a:r>
            <a:r>
              <a:rPr lang="en-US" sz="1500" b="1" dirty="0">
                <a:solidFill>
                  <a:srgbClr val="FF0000"/>
                </a:solidFill>
                <a:latin typeface="Franklin Gothic Book" panose="020B0503020102020204" pitchFamily="34" charset="0"/>
              </a:rPr>
              <a:t>for CFY2526</a:t>
            </a:r>
          </a:p>
        </p:txBody>
      </p:sp>
    </p:spTree>
    <p:extLst>
      <p:ext uri="{BB962C8B-B14F-4D97-AF65-F5344CB8AC3E}">
        <p14:creationId xmlns:p14="http://schemas.microsoft.com/office/powerpoint/2010/main" val="263678602"/>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5ED1-2940-AFF7-49C5-FD469FF90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99332-EDCD-4D6E-96BA-F65038D0BA0F}"/>
              </a:ext>
            </a:extLst>
          </p:cNvPr>
          <p:cNvSpPr>
            <a:spLocks noGrp="1"/>
          </p:cNvSpPr>
          <p:nvPr>
            <p:ph type="title"/>
          </p:nvPr>
        </p:nvSpPr>
        <p:spPr/>
        <p:txBody>
          <a:bodyPr>
            <a:normAutofit/>
          </a:bodyPr>
          <a:lstStyle/>
          <a:p>
            <a:r>
              <a:rPr lang="en-US" sz="3600" dirty="0"/>
              <a:t>Sample Report: One Case Per Plan</a:t>
            </a:r>
          </a:p>
        </p:txBody>
      </p:sp>
      <p:sp>
        <p:nvSpPr>
          <p:cNvPr id="3" name="Text Placeholder 2">
            <a:extLst>
              <a:ext uri="{FF2B5EF4-FFF2-40B4-BE49-F238E27FC236}">
                <a16:creationId xmlns:a16="http://schemas.microsoft.com/office/drawing/2014/main" id="{3670538A-0043-E635-EE82-5A848AD53351}"/>
              </a:ext>
            </a:extLst>
          </p:cNvPr>
          <p:cNvSpPr>
            <a:spLocks noGrp="1"/>
          </p:cNvSpPr>
          <p:nvPr>
            <p:ph type="body" idx="1"/>
          </p:nvPr>
        </p:nvSpPr>
        <p:spPr>
          <a:xfrm>
            <a:off x="148794" y="2149758"/>
            <a:ext cx="1248115" cy="2558484"/>
          </a:xfrm>
        </p:spPr>
        <p:txBody>
          <a:bodyPr/>
          <a:lstStyle/>
          <a:p>
            <a:r>
              <a:rPr lang="en-US" sz="1600" dirty="0"/>
              <a:t>Notice the amounts for </a:t>
            </a:r>
            <a:r>
              <a:rPr lang="en-US" sz="1600" b="1" dirty="0"/>
              <a:t>“</a:t>
            </a:r>
            <a:r>
              <a:rPr lang="en-US" sz="1600" b="1" dirty="0">
                <a:solidFill>
                  <a:srgbClr val="FF0000"/>
                </a:solidFill>
              </a:rPr>
              <a:t>Total Cases on a Payment Plan</a:t>
            </a:r>
            <a:r>
              <a:rPr lang="en-US" sz="1600" b="1" dirty="0"/>
              <a:t>”</a:t>
            </a:r>
            <a:r>
              <a:rPr lang="en-US" sz="1600" dirty="0"/>
              <a:t> row EQUALS the </a:t>
            </a:r>
            <a:r>
              <a:rPr lang="en-US" sz="1600" b="1" dirty="0"/>
              <a:t>“</a:t>
            </a:r>
            <a:r>
              <a:rPr lang="en-US" sz="1600" b="1" dirty="0">
                <a:solidFill>
                  <a:srgbClr val="FF0000"/>
                </a:solidFill>
              </a:rPr>
              <a:t>Number of Payment Plans</a:t>
            </a:r>
            <a:r>
              <a:rPr lang="en-US" sz="1600" b="1" dirty="0"/>
              <a:t>”</a:t>
            </a:r>
            <a:r>
              <a:rPr lang="en-US" sz="1600" dirty="0"/>
              <a:t> row</a:t>
            </a:r>
          </a:p>
        </p:txBody>
      </p:sp>
      <p:pic>
        <p:nvPicPr>
          <p:cNvPr id="6" name="Picture 5">
            <a:extLst>
              <a:ext uri="{FF2B5EF4-FFF2-40B4-BE49-F238E27FC236}">
                <a16:creationId xmlns:a16="http://schemas.microsoft.com/office/drawing/2014/main" id="{7458AD7D-CAD5-0346-E366-AFE7B10C49F0}"/>
              </a:ext>
            </a:extLst>
          </p:cNvPr>
          <p:cNvPicPr>
            <a:picLocks noChangeAspect="1"/>
          </p:cNvPicPr>
          <p:nvPr/>
        </p:nvPicPr>
        <p:blipFill>
          <a:blip r:embed="rId3"/>
          <a:stretch>
            <a:fillRect/>
          </a:stretch>
        </p:blipFill>
        <p:spPr>
          <a:xfrm>
            <a:off x="1518558" y="1440535"/>
            <a:ext cx="7370512" cy="4402273"/>
          </a:xfrm>
          <a:prstGeom prst="rect">
            <a:avLst/>
          </a:prstGeom>
        </p:spPr>
      </p:pic>
    </p:spTree>
    <p:extLst>
      <p:ext uri="{BB962C8B-B14F-4D97-AF65-F5344CB8AC3E}">
        <p14:creationId xmlns:p14="http://schemas.microsoft.com/office/powerpoint/2010/main" val="1920532372"/>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C6BD0-B010-E605-6CDE-708FC00ED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0764D-51C4-6ED7-E071-872B3326C4B2}"/>
              </a:ext>
            </a:extLst>
          </p:cNvPr>
          <p:cNvSpPr>
            <a:spLocks noGrp="1"/>
          </p:cNvSpPr>
          <p:nvPr>
            <p:ph type="title"/>
          </p:nvPr>
        </p:nvSpPr>
        <p:spPr>
          <a:xfrm>
            <a:off x="342900" y="342900"/>
            <a:ext cx="8426769" cy="804999"/>
          </a:xfrm>
        </p:spPr>
        <p:txBody>
          <a:bodyPr>
            <a:normAutofit/>
          </a:bodyPr>
          <a:lstStyle/>
          <a:p>
            <a:r>
              <a:rPr lang="en-US" sz="3600" dirty="0"/>
              <a:t>Counties Assigning Multiple Cases Per Plan</a:t>
            </a:r>
          </a:p>
        </p:txBody>
      </p:sp>
      <p:sp>
        <p:nvSpPr>
          <p:cNvPr id="3" name="Text Placeholder 2">
            <a:extLst>
              <a:ext uri="{FF2B5EF4-FFF2-40B4-BE49-F238E27FC236}">
                <a16:creationId xmlns:a16="http://schemas.microsoft.com/office/drawing/2014/main" id="{0B8BAE77-5050-C4D8-1E3C-CFB2E63566C3}"/>
              </a:ext>
            </a:extLst>
          </p:cNvPr>
          <p:cNvSpPr>
            <a:spLocks noGrp="1"/>
          </p:cNvSpPr>
          <p:nvPr>
            <p:ph type="body" idx="1"/>
          </p:nvPr>
        </p:nvSpPr>
        <p:spPr/>
        <p:txBody>
          <a:bodyPr/>
          <a:lstStyle/>
          <a:p>
            <a:r>
              <a:rPr lang="en-US" sz="2400" dirty="0"/>
              <a:t>The report form can easily accommodate the assignment of Multiple Cases to one Payment Plan relationship throughout the report for the entire reporting period:</a:t>
            </a:r>
          </a:p>
          <a:p>
            <a:pPr marL="491571" lvl="1" indent="-257175">
              <a:spcBef>
                <a:spcPts val="900"/>
              </a:spcBef>
              <a:buFont typeface="Arial" panose="020B0604020202020204" pitchFamily="34" charset="0"/>
              <a:buChar char="•"/>
            </a:pPr>
            <a:r>
              <a:rPr lang="en-US" sz="1880" b="1" dirty="0">
                <a:solidFill>
                  <a:srgbClr val="FF0000"/>
                </a:solidFill>
              </a:rPr>
              <a:t>EXAMPLE:</a:t>
            </a:r>
            <a:r>
              <a:rPr lang="en-US" sz="1880" dirty="0"/>
              <a:t>  If </a:t>
            </a:r>
            <a:r>
              <a:rPr lang="en-US" sz="1880" u="sng" dirty="0"/>
              <a:t>two</a:t>
            </a:r>
            <a:r>
              <a:rPr lang="en-US" sz="1880" dirty="0"/>
              <a:t> circuit criminal cases are placed on </a:t>
            </a:r>
            <a:r>
              <a:rPr lang="en-US" sz="1880" u="sng" dirty="0"/>
              <a:t>one</a:t>
            </a:r>
            <a:r>
              <a:rPr lang="en-US" sz="1880" dirty="0"/>
              <a:t> payment plan in October, the amount in cell “E11” would include these 2 cases, and the amount in cell “E25” would include the 1 plan. The same is true for each court division, yielding a total number of cases placed on a payment plan of 349 reported in cell “E22” for October.</a:t>
            </a:r>
          </a:p>
          <a:p>
            <a:pPr marL="491571" lvl="1" indent="-257175">
              <a:spcBef>
                <a:spcPts val="900"/>
              </a:spcBef>
              <a:buFont typeface="Arial" panose="020B0604020202020204" pitchFamily="34" charset="0"/>
              <a:buChar char="•"/>
            </a:pPr>
            <a:r>
              <a:rPr lang="en-US" sz="1880" b="1" dirty="0">
                <a:solidFill>
                  <a:srgbClr val="FF0000"/>
                </a:solidFill>
              </a:rPr>
              <a:t>INTEGRATION OF CASE/PLAN RELATIONSHIPS:</a:t>
            </a:r>
            <a:r>
              <a:rPr lang="en-US" sz="1880" dirty="0"/>
              <a:t>  Since the total number of cases placed on payment plans in October is 349, and there are only 38 payment Plans established in October, it should be obvious that there are few Payment Plans (possibly none) with a one-to-one case/plan relationship.</a:t>
            </a:r>
          </a:p>
        </p:txBody>
      </p:sp>
    </p:spTree>
    <p:extLst>
      <p:ext uri="{BB962C8B-B14F-4D97-AF65-F5344CB8AC3E}">
        <p14:creationId xmlns:p14="http://schemas.microsoft.com/office/powerpoint/2010/main" val="377161373"/>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4CB15-4BEC-32CF-2165-F9C1C70F1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0D4B8-3F54-6E8E-5D7A-6E67DFE70BB4}"/>
              </a:ext>
            </a:extLst>
          </p:cNvPr>
          <p:cNvSpPr>
            <a:spLocks noGrp="1"/>
          </p:cNvSpPr>
          <p:nvPr>
            <p:ph type="title"/>
          </p:nvPr>
        </p:nvSpPr>
        <p:spPr/>
        <p:txBody>
          <a:bodyPr>
            <a:normAutofit/>
          </a:bodyPr>
          <a:lstStyle/>
          <a:p>
            <a:r>
              <a:rPr lang="en-US" sz="3600" dirty="0"/>
              <a:t>Sample Report: Multiple Cases Per Plan</a:t>
            </a:r>
          </a:p>
        </p:txBody>
      </p:sp>
      <p:sp>
        <p:nvSpPr>
          <p:cNvPr id="3" name="Text Placeholder 2">
            <a:extLst>
              <a:ext uri="{FF2B5EF4-FFF2-40B4-BE49-F238E27FC236}">
                <a16:creationId xmlns:a16="http://schemas.microsoft.com/office/drawing/2014/main" id="{F34D6EEB-C18E-8418-7472-746216EA8A69}"/>
              </a:ext>
            </a:extLst>
          </p:cNvPr>
          <p:cNvSpPr>
            <a:spLocks noGrp="1"/>
          </p:cNvSpPr>
          <p:nvPr>
            <p:ph type="body" idx="1"/>
          </p:nvPr>
        </p:nvSpPr>
        <p:spPr>
          <a:xfrm>
            <a:off x="148794" y="2149757"/>
            <a:ext cx="1248115" cy="3026399"/>
          </a:xfrm>
        </p:spPr>
        <p:txBody>
          <a:bodyPr/>
          <a:lstStyle/>
          <a:p>
            <a:r>
              <a:rPr lang="en-US" sz="1600" dirty="0"/>
              <a:t>Notice the amounts for </a:t>
            </a:r>
            <a:r>
              <a:rPr lang="en-US" sz="1600" b="1" dirty="0"/>
              <a:t>“</a:t>
            </a:r>
            <a:r>
              <a:rPr lang="en-US" sz="1600" b="1" dirty="0">
                <a:solidFill>
                  <a:srgbClr val="FF0000"/>
                </a:solidFill>
              </a:rPr>
              <a:t>Total Cases on a Payment Plan</a:t>
            </a:r>
            <a:r>
              <a:rPr lang="en-US" sz="1600" b="1" dirty="0"/>
              <a:t>”</a:t>
            </a:r>
            <a:r>
              <a:rPr lang="en-US" sz="1600" dirty="0"/>
              <a:t> row EXCEED the amounts on </a:t>
            </a:r>
            <a:r>
              <a:rPr lang="en-US" sz="1600" b="1" dirty="0"/>
              <a:t>“</a:t>
            </a:r>
            <a:r>
              <a:rPr lang="en-US" sz="1600" b="1" dirty="0">
                <a:solidFill>
                  <a:srgbClr val="FF0000"/>
                </a:solidFill>
              </a:rPr>
              <a:t>Number of Payment Plans</a:t>
            </a:r>
            <a:r>
              <a:rPr lang="en-US" sz="1600" b="1" dirty="0"/>
              <a:t>”</a:t>
            </a:r>
            <a:r>
              <a:rPr lang="en-US" sz="1600" dirty="0"/>
              <a:t> row</a:t>
            </a:r>
          </a:p>
        </p:txBody>
      </p:sp>
      <p:pic>
        <p:nvPicPr>
          <p:cNvPr id="5" name="Picture 4">
            <a:extLst>
              <a:ext uri="{FF2B5EF4-FFF2-40B4-BE49-F238E27FC236}">
                <a16:creationId xmlns:a16="http://schemas.microsoft.com/office/drawing/2014/main" id="{2762E11A-1034-ADB1-C50D-C4A584611B97}"/>
              </a:ext>
            </a:extLst>
          </p:cNvPr>
          <p:cNvPicPr>
            <a:picLocks noChangeAspect="1"/>
          </p:cNvPicPr>
          <p:nvPr/>
        </p:nvPicPr>
        <p:blipFill>
          <a:blip r:embed="rId3"/>
          <a:stretch>
            <a:fillRect/>
          </a:stretch>
        </p:blipFill>
        <p:spPr>
          <a:xfrm>
            <a:off x="1396909" y="1397343"/>
            <a:ext cx="7461341" cy="4461859"/>
          </a:xfrm>
          <a:prstGeom prst="rect">
            <a:avLst/>
          </a:prstGeom>
        </p:spPr>
      </p:pic>
    </p:spTree>
    <p:extLst>
      <p:ext uri="{BB962C8B-B14F-4D97-AF65-F5344CB8AC3E}">
        <p14:creationId xmlns:p14="http://schemas.microsoft.com/office/powerpoint/2010/main" val="264868215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3719C-73EA-C651-C79C-82F22D103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294EC-F29A-0359-096F-97AC919DE9D1}"/>
              </a:ext>
            </a:extLst>
          </p:cNvPr>
          <p:cNvSpPr>
            <a:spLocks noGrp="1"/>
          </p:cNvSpPr>
          <p:nvPr>
            <p:ph type="title"/>
          </p:nvPr>
        </p:nvSpPr>
        <p:spPr>
          <a:xfrm>
            <a:off x="342900" y="342900"/>
            <a:ext cx="8426769" cy="804999"/>
          </a:xfrm>
        </p:spPr>
        <p:txBody>
          <a:bodyPr>
            <a:normAutofit/>
          </a:bodyPr>
          <a:lstStyle/>
          <a:p>
            <a:r>
              <a:rPr lang="en-US" sz="3600" dirty="0"/>
              <a:t>Counties Assigning Unidentifiable Cases</a:t>
            </a:r>
          </a:p>
        </p:txBody>
      </p:sp>
      <p:sp>
        <p:nvSpPr>
          <p:cNvPr id="3" name="Text Placeholder 2">
            <a:extLst>
              <a:ext uri="{FF2B5EF4-FFF2-40B4-BE49-F238E27FC236}">
                <a16:creationId xmlns:a16="http://schemas.microsoft.com/office/drawing/2014/main" id="{4B65BD76-B757-2B5B-6764-9B9508C932DF}"/>
              </a:ext>
            </a:extLst>
          </p:cNvPr>
          <p:cNvSpPr>
            <a:spLocks noGrp="1"/>
          </p:cNvSpPr>
          <p:nvPr>
            <p:ph type="body" idx="1"/>
          </p:nvPr>
        </p:nvSpPr>
        <p:spPr/>
        <p:txBody>
          <a:bodyPr/>
          <a:lstStyle/>
          <a:p>
            <a:r>
              <a:rPr lang="en-US" sz="2400" dirty="0"/>
              <a:t>There will be rare situations when cases cannot be directly associated with a single court division. Counties may place these cases on payment plans either singularly or collectively:</a:t>
            </a:r>
          </a:p>
          <a:p>
            <a:pPr marL="491571" lvl="1" indent="-257175">
              <a:spcBef>
                <a:spcPts val="900"/>
              </a:spcBef>
              <a:buFont typeface="Arial" panose="020B0604020202020204" pitchFamily="34" charset="0"/>
              <a:buChar char="•"/>
            </a:pPr>
            <a:r>
              <a:rPr lang="en-US" sz="1880" b="1" dirty="0">
                <a:solidFill>
                  <a:srgbClr val="FF0000"/>
                </a:solidFill>
              </a:rPr>
              <a:t>EXAMPLE 1:</a:t>
            </a:r>
            <a:r>
              <a:rPr lang="en-US" sz="1880" dirty="0"/>
              <a:t>  If </a:t>
            </a:r>
            <a:r>
              <a:rPr lang="en-US" sz="1880" u="sng" dirty="0"/>
              <a:t>two</a:t>
            </a:r>
            <a:r>
              <a:rPr lang="en-US" sz="1880" dirty="0"/>
              <a:t> cases are adjudicated in both Circuit Civil and Probate, then placed on </a:t>
            </a:r>
            <a:r>
              <a:rPr lang="en-US" sz="1880" u="sng" dirty="0"/>
              <a:t>one</a:t>
            </a:r>
            <a:r>
              <a:rPr lang="en-US" sz="1880" dirty="0"/>
              <a:t> payment plan in March, there would be no amount in cells “J5” or “J7” for these 2 cases, but the amounts in cell “J21” would include these 2 cases. The one payment plan is included in the amount in cell “J25” for March.</a:t>
            </a:r>
          </a:p>
          <a:p>
            <a:pPr marL="491571" lvl="1" indent="-257175">
              <a:spcBef>
                <a:spcPts val="900"/>
              </a:spcBef>
              <a:buFont typeface="Arial" panose="020B0604020202020204" pitchFamily="34" charset="0"/>
              <a:buChar char="•"/>
            </a:pPr>
            <a:r>
              <a:rPr lang="en-US" sz="1880" b="1" dirty="0">
                <a:solidFill>
                  <a:srgbClr val="FF0000"/>
                </a:solidFill>
              </a:rPr>
              <a:t>EXAMPLE 2:</a:t>
            </a:r>
            <a:r>
              <a:rPr lang="en-US" sz="1880" dirty="0"/>
              <a:t> If </a:t>
            </a:r>
            <a:r>
              <a:rPr lang="en-US" sz="1880" u="sng" dirty="0"/>
              <a:t>one</a:t>
            </a:r>
            <a:r>
              <a:rPr lang="en-US" sz="1880" dirty="0"/>
              <a:t> case is adjudicated in both the Juvenile Dependency and Family court divisions, then placed on </a:t>
            </a:r>
            <a:r>
              <a:rPr lang="en-US" sz="1880" u="sng" dirty="0"/>
              <a:t>one</a:t>
            </a:r>
            <a:r>
              <a:rPr lang="en-US" sz="1880" dirty="0"/>
              <a:t> payment plan in November, the case would not be included in the case amounts in cells “F18” or “F19”, but the case would be included in the amount in cell “F21”. The one payment plan is included in cell “F25” for November.</a:t>
            </a:r>
          </a:p>
        </p:txBody>
      </p:sp>
    </p:spTree>
    <p:extLst>
      <p:ext uri="{BB962C8B-B14F-4D97-AF65-F5344CB8AC3E}">
        <p14:creationId xmlns:p14="http://schemas.microsoft.com/office/powerpoint/2010/main" val="74358197"/>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15C03-40D7-D82D-4A9F-4E54D41D6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98F08-D0F7-01CD-3BA5-AAB46EADFEF2}"/>
              </a:ext>
            </a:extLst>
          </p:cNvPr>
          <p:cNvSpPr>
            <a:spLocks noGrp="1"/>
          </p:cNvSpPr>
          <p:nvPr>
            <p:ph type="title"/>
          </p:nvPr>
        </p:nvSpPr>
        <p:spPr>
          <a:xfrm>
            <a:off x="297383" y="342900"/>
            <a:ext cx="8549233" cy="804999"/>
          </a:xfrm>
        </p:spPr>
        <p:txBody>
          <a:bodyPr>
            <a:noAutofit/>
          </a:bodyPr>
          <a:lstStyle/>
          <a:p>
            <a:r>
              <a:rPr lang="en-US" sz="3600" dirty="0"/>
              <a:t>Sample Report: Unidentified Cases Per Plan</a:t>
            </a:r>
          </a:p>
        </p:txBody>
      </p:sp>
      <p:sp>
        <p:nvSpPr>
          <p:cNvPr id="3" name="Text Placeholder 2">
            <a:extLst>
              <a:ext uri="{FF2B5EF4-FFF2-40B4-BE49-F238E27FC236}">
                <a16:creationId xmlns:a16="http://schemas.microsoft.com/office/drawing/2014/main" id="{7A786186-86C2-2B5D-7808-E8273F357B62}"/>
              </a:ext>
            </a:extLst>
          </p:cNvPr>
          <p:cNvSpPr>
            <a:spLocks noGrp="1"/>
          </p:cNvSpPr>
          <p:nvPr>
            <p:ph type="body" idx="1"/>
          </p:nvPr>
        </p:nvSpPr>
        <p:spPr>
          <a:xfrm>
            <a:off x="173288" y="1955984"/>
            <a:ext cx="1475898" cy="2946032"/>
          </a:xfrm>
        </p:spPr>
        <p:txBody>
          <a:bodyPr/>
          <a:lstStyle/>
          <a:p>
            <a:r>
              <a:rPr lang="en-US" sz="1600" dirty="0"/>
              <a:t>The cases reported as  </a:t>
            </a:r>
            <a:r>
              <a:rPr lang="en-US" sz="1600" b="1" dirty="0"/>
              <a:t>“</a:t>
            </a:r>
            <a:r>
              <a:rPr lang="en-US" sz="1600" b="1" dirty="0">
                <a:solidFill>
                  <a:srgbClr val="FF0000"/>
                </a:solidFill>
              </a:rPr>
              <a:t>Multiple Case Types</a:t>
            </a:r>
            <a:r>
              <a:rPr lang="en-US" sz="1600" b="1" dirty="0"/>
              <a:t>”</a:t>
            </a:r>
            <a:r>
              <a:rPr lang="en-US" sz="1600" dirty="0"/>
              <a:t> are ONLY reported here if you are UNABLE to identify the court division the case originates in.</a:t>
            </a:r>
          </a:p>
        </p:txBody>
      </p:sp>
      <p:pic>
        <p:nvPicPr>
          <p:cNvPr id="6" name="Picture 5">
            <a:extLst>
              <a:ext uri="{FF2B5EF4-FFF2-40B4-BE49-F238E27FC236}">
                <a16:creationId xmlns:a16="http://schemas.microsoft.com/office/drawing/2014/main" id="{70BC660D-B540-7B25-8C63-2C06FA051246}"/>
              </a:ext>
            </a:extLst>
          </p:cNvPr>
          <p:cNvPicPr>
            <a:picLocks noChangeAspect="1"/>
          </p:cNvPicPr>
          <p:nvPr/>
        </p:nvPicPr>
        <p:blipFill>
          <a:blip r:embed="rId3"/>
          <a:stretch>
            <a:fillRect/>
          </a:stretch>
        </p:blipFill>
        <p:spPr>
          <a:xfrm>
            <a:off x="1785095" y="1518557"/>
            <a:ext cx="7061521" cy="4222769"/>
          </a:xfrm>
          <a:prstGeom prst="rect">
            <a:avLst/>
          </a:prstGeom>
        </p:spPr>
      </p:pic>
    </p:spTree>
    <p:extLst>
      <p:ext uri="{BB962C8B-B14F-4D97-AF65-F5344CB8AC3E}">
        <p14:creationId xmlns:p14="http://schemas.microsoft.com/office/powerpoint/2010/main" val="1321520743"/>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632C3-C4DC-1358-898B-1BF2D12F4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70A46-B3A9-170E-BBC7-DDEDF93AB26C}"/>
              </a:ext>
            </a:extLst>
          </p:cNvPr>
          <p:cNvSpPr>
            <a:spLocks noGrp="1"/>
          </p:cNvSpPr>
          <p:nvPr>
            <p:ph type="title"/>
          </p:nvPr>
        </p:nvSpPr>
        <p:spPr/>
        <p:txBody>
          <a:bodyPr>
            <a:normAutofit/>
          </a:bodyPr>
          <a:lstStyle/>
          <a:p>
            <a:r>
              <a:rPr lang="en-US" sz="3600" dirty="0"/>
              <a:t>What DO I DO If This Happens?</a:t>
            </a:r>
          </a:p>
        </p:txBody>
      </p:sp>
      <p:sp>
        <p:nvSpPr>
          <p:cNvPr id="3" name="Text Placeholder 2">
            <a:extLst>
              <a:ext uri="{FF2B5EF4-FFF2-40B4-BE49-F238E27FC236}">
                <a16:creationId xmlns:a16="http://schemas.microsoft.com/office/drawing/2014/main" id="{2481EFF2-FA20-1E09-21B6-1DB7460E70C0}"/>
              </a:ext>
            </a:extLst>
          </p:cNvPr>
          <p:cNvSpPr>
            <a:spLocks noGrp="1"/>
          </p:cNvSpPr>
          <p:nvPr>
            <p:ph type="body" idx="1"/>
          </p:nvPr>
        </p:nvSpPr>
        <p:spPr>
          <a:xfrm>
            <a:off x="411481" y="1404258"/>
            <a:ext cx="8358188" cy="4465864"/>
          </a:xfrm>
        </p:spPr>
        <p:txBody>
          <a:bodyPr/>
          <a:lstStyle/>
          <a:p>
            <a:r>
              <a:rPr lang="en-US" sz="2400" dirty="0"/>
              <a:t>These answers to anticipated questions about completing the report form under special situations are not all-inclusive.</a:t>
            </a:r>
          </a:p>
          <a:p>
            <a:pPr marL="491571" lvl="1" indent="-257175">
              <a:spcBef>
                <a:spcPts val="900"/>
              </a:spcBef>
              <a:buFont typeface="Arial" panose="020B0604020202020204" pitchFamily="34" charset="0"/>
              <a:buChar char="•"/>
            </a:pPr>
            <a:r>
              <a:rPr lang="en-US" sz="1880" b="1" dirty="0">
                <a:solidFill>
                  <a:srgbClr val="FF0000"/>
                </a:solidFill>
              </a:rPr>
              <a:t>Suppose not all court divisions assign multiple cases?:</a:t>
            </a:r>
            <a:r>
              <a:rPr lang="en-US" sz="1880" dirty="0"/>
              <a:t>  You still complete the report form as though all court divisions assign multiple cases to a single payment plan.</a:t>
            </a:r>
          </a:p>
          <a:p>
            <a:pPr marL="491571" lvl="1" indent="-257175">
              <a:spcBef>
                <a:spcPts val="900"/>
              </a:spcBef>
              <a:buFont typeface="Arial" panose="020B0604020202020204" pitchFamily="34" charset="0"/>
              <a:buChar char="•"/>
            </a:pPr>
            <a:r>
              <a:rPr lang="en-US" sz="1880" b="1" dirty="0">
                <a:solidFill>
                  <a:srgbClr val="FF0000"/>
                </a:solidFill>
              </a:rPr>
              <a:t>Suppose a person re-offends and is re-sentenced (Life or more)?:</a:t>
            </a:r>
            <a:r>
              <a:rPr lang="en-US" sz="1880" dirty="0"/>
              <a:t>  Contact the Florida Department of Corrections and have a judgment placed on any money earned while working in the incarceration facility.</a:t>
            </a:r>
          </a:p>
          <a:p>
            <a:pPr marL="491571" lvl="1" indent="-257175">
              <a:spcBef>
                <a:spcPts val="900"/>
              </a:spcBef>
              <a:buFont typeface="Arial" panose="020B0604020202020204" pitchFamily="34" charset="0"/>
              <a:buChar char="•"/>
            </a:pPr>
            <a:r>
              <a:rPr lang="en-US" sz="1880" b="1" dirty="0">
                <a:solidFill>
                  <a:srgbClr val="FF0000"/>
                </a:solidFill>
              </a:rPr>
              <a:t>Suppose a person violates probation and returns to complete their original sentence?:  </a:t>
            </a:r>
            <a:r>
              <a:rPr lang="en-US" sz="1880" dirty="0"/>
              <a:t>If the remaining sentence is a short period, you can use “Number of Removed Payment Plans – Other” if you only suspend the collection of payment. Otherwise, it is a Default. </a:t>
            </a:r>
            <a:endParaRPr lang="en-US" sz="1880" b="1" dirty="0">
              <a:solidFill>
                <a:srgbClr val="FF0000"/>
              </a:solidFill>
            </a:endParaRPr>
          </a:p>
          <a:p>
            <a:pPr marL="491571" lvl="1" indent="-257175">
              <a:spcBef>
                <a:spcPts val="900"/>
              </a:spcBef>
              <a:buFont typeface="Arial" panose="020B0604020202020204" pitchFamily="34" charset="0"/>
              <a:buChar char="•"/>
            </a:pPr>
            <a:r>
              <a:rPr lang="en-US" sz="1880" b="1" dirty="0">
                <a:solidFill>
                  <a:srgbClr val="FF0000"/>
                </a:solidFill>
              </a:rPr>
              <a:t>Suppose I am just lost?:</a:t>
            </a:r>
            <a:r>
              <a:rPr lang="en-US" sz="1880" dirty="0"/>
              <a:t>  Contact a county in your peer group or CMS group.</a:t>
            </a:r>
          </a:p>
        </p:txBody>
      </p:sp>
    </p:spTree>
    <p:extLst>
      <p:ext uri="{BB962C8B-B14F-4D97-AF65-F5344CB8AC3E}">
        <p14:creationId xmlns:p14="http://schemas.microsoft.com/office/powerpoint/2010/main" val="301870584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1974-7AF4-41A2-8549-0FEF814F75E3}"/>
              </a:ext>
            </a:extLst>
          </p:cNvPr>
          <p:cNvSpPr>
            <a:spLocks noGrp="1"/>
          </p:cNvSpPr>
          <p:nvPr>
            <p:ph type="title"/>
          </p:nvPr>
        </p:nvSpPr>
        <p:spPr>
          <a:xfrm>
            <a:off x="432881" y="1523999"/>
            <a:ext cx="8278238" cy="4321629"/>
          </a:xfrm>
        </p:spPr>
        <p:txBody>
          <a:bodyPr>
            <a:noAutofit/>
          </a:bodyPr>
          <a:lstStyle/>
          <a:p>
            <a:r>
              <a:rPr lang="en-US" sz="6330" dirty="0">
                <a:solidFill>
                  <a:srgbClr val="002D73"/>
                </a:solidFill>
                <a:latin typeface="Franklin Gothic Book" panose="020B0503020102020204" pitchFamily="34" charset="0"/>
              </a:rPr>
              <a:t>Questions?</a:t>
            </a:r>
            <a:br>
              <a:rPr lang="en-US" sz="6330" dirty="0">
                <a:solidFill>
                  <a:srgbClr val="002D73"/>
                </a:solidFill>
                <a:latin typeface="Franklin Gothic Book" panose="020B0503020102020204" pitchFamily="34" charset="0"/>
              </a:rPr>
            </a:br>
            <a:br>
              <a:rPr lang="en-US" sz="4000" dirty="0">
                <a:solidFill>
                  <a:srgbClr val="002D73"/>
                </a:solidFill>
                <a:latin typeface="Franklin Gothic Book" panose="020B0503020102020204" pitchFamily="34" charset="0"/>
              </a:rPr>
            </a:br>
            <a:r>
              <a:rPr lang="en-US" sz="4000" dirty="0">
                <a:solidFill>
                  <a:srgbClr val="002D73"/>
                </a:solidFill>
                <a:latin typeface="Franklin Gothic Book" panose="020B0503020102020204" pitchFamily="34" charset="0"/>
              </a:rPr>
              <a:t>Don't hesitate to get in touch with Leonard Carper </a:t>
            </a:r>
            <a:br>
              <a:rPr lang="en-US" sz="4000" dirty="0">
                <a:solidFill>
                  <a:srgbClr val="002D73"/>
                </a:solidFill>
                <a:latin typeface="Franklin Gothic Book" panose="020B0503020102020204" pitchFamily="34" charset="0"/>
              </a:rPr>
            </a:br>
            <a:r>
              <a:rPr lang="en-US" sz="3200" b="1" u="sng" dirty="0">
                <a:solidFill>
                  <a:srgbClr val="00B0F0"/>
                </a:solidFill>
                <a:latin typeface="Franklin Gothic Book" panose="020B0503020102020204" pitchFamily="34" charset="0"/>
                <a:hlinkClick r:id="rId2"/>
              </a:rPr>
              <a:t>Lcarper@flccoc.org</a:t>
            </a:r>
            <a:br>
              <a:rPr lang="en-US" sz="3200" b="1" u="sng" dirty="0">
                <a:solidFill>
                  <a:srgbClr val="00B0F0"/>
                </a:solidFill>
                <a:latin typeface="Franklin Gothic Book" panose="020B0503020102020204" pitchFamily="34" charset="0"/>
              </a:rPr>
            </a:br>
            <a:br>
              <a:rPr lang="en-US" sz="3200" b="1" u="sng" dirty="0">
                <a:solidFill>
                  <a:srgbClr val="00B0F0"/>
                </a:solidFill>
                <a:latin typeface="Franklin Gothic Book" panose="020B0503020102020204" pitchFamily="34" charset="0"/>
              </a:rPr>
            </a:br>
            <a:r>
              <a:rPr lang="en-US" sz="3200" b="1" u="sng" dirty="0">
                <a:solidFill>
                  <a:srgbClr val="00B0F0"/>
                </a:solidFill>
                <a:latin typeface="Franklin Gothic Book" panose="020B0503020102020204" pitchFamily="34" charset="0"/>
              </a:rPr>
              <a:t>I will find you if you are lost….</a:t>
            </a:r>
          </a:p>
        </p:txBody>
      </p:sp>
    </p:spTree>
    <p:extLst>
      <p:ext uri="{BB962C8B-B14F-4D97-AF65-F5344CB8AC3E}">
        <p14:creationId xmlns:p14="http://schemas.microsoft.com/office/powerpoint/2010/main" val="1447637227"/>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3869-8A55-4764-3BC4-A8CEA353BD15}"/>
              </a:ext>
            </a:extLst>
          </p:cNvPr>
          <p:cNvSpPr>
            <a:spLocks noGrp="1"/>
          </p:cNvSpPr>
          <p:nvPr>
            <p:ph type="title"/>
          </p:nvPr>
        </p:nvSpPr>
        <p:spPr/>
        <p:txBody>
          <a:bodyPr>
            <a:normAutofit/>
          </a:bodyPr>
          <a:lstStyle/>
          <a:p>
            <a:r>
              <a:rPr lang="en-US" sz="3600" dirty="0"/>
              <a:t>Revisions Superseded (1)</a:t>
            </a:r>
          </a:p>
        </p:txBody>
      </p:sp>
      <p:sp>
        <p:nvSpPr>
          <p:cNvPr id="3" name="Text Placeholder 2">
            <a:extLst>
              <a:ext uri="{FF2B5EF4-FFF2-40B4-BE49-F238E27FC236}">
                <a16:creationId xmlns:a16="http://schemas.microsoft.com/office/drawing/2014/main" id="{A2A80406-BB18-03F8-DAEA-DC08CBCC617A}"/>
              </a:ext>
            </a:extLst>
          </p:cNvPr>
          <p:cNvSpPr>
            <a:spLocks noGrp="1"/>
          </p:cNvSpPr>
          <p:nvPr>
            <p:ph type="body" idx="1"/>
          </p:nvPr>
        </p:nvSpPr>
        <p:spPr>
          <a:xfrm>
            <a:off x="411481" y="1624565"/>
            <a:ext cx="8358188" cy="3608870"/>
          </a:xfrm>
        </p:spPr>
        <p:txBody>
          <a:bodyPr/>
          <a:lstStyle/>
          <a:p>
            <a:r>
              <a:rPr lang="en-US" sz="2800" dirty="0"/>
              <a:t>This PowerPoint instructional presentation supersedes the following documents as dated:</a:t>
            </a:r>
          </a:p>
          <a:p>
            <a:endParaRPr lang="en-US" dirty="0"/>
          </a:p>
          <a:p>
            <a:pPr marL="683105" lvl="2" indent="-214313">
              <a:spcBef>
                <a:spcPts val="450"/>
              </a:spcBef>
              <a:spcAft>
                <a:spcPts val="1800"/>
              </a:spcAft>
              <a:buFont typeface="Arial" panose="020B0604020202020204" pitchFamily="34" charset="0"/>
              <a:buChar char="•"/>
            </a:pPr>
            <a:r>
              <a:rPr lang="en-US" sz="2400" dirty="0"/>
              <a:t>Payment Plan Report Instructions 1007241022.pdf – date modified 10/07/2024 10:22 PM</a:t>
            </a:r>
          </a:p>
          <a:p>
            <a:pPr marL="683105" lvl="2" indent="-214313">
              <a:spcBef>
                <a:spcPts val="450"/>
              </a:spcBef>
              <a:spcAft>
                <a:spcPts val="1800"/>
              </a:spcAft>
              <a:buFont typeface="Arial" panose="020B0604020202020204" pitchFamily="34" charset="0"/>
              <a:buChar char="•"/>
            </a:pPr>
            <a:r>
              <a:rPr lang="en-US" sz="2400" dirty="0"/>
              <a:t>Payment Plan Report Training 0919241043.pdf – date modified 09/19/2024 10:43 PM </a:t>
            </a:r>
          </a:p>
        </p:txBody>
      </p:sp>
    </p:spTree>
    <p:extLst>
      <p:ext uri="{BB962C8B-B14F-4D97-AF65-F5344CB8AC3E}">
        <p14:creationId xmlns:p14="http://schemas.microsoft.com/office/powerpoint/2010/main" val="3353177909"/>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DE145-8CC7-8C8A-D9F9-7B8C3D2F6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EC688-B3E2-0923-3F60-7B4DE9556E03}"/>
              </a:ext>
            </a:extLst>
          </p:cNvPr>
          <p:cNvSpPr>
            <a:spLocks noGrp="1"/>
          </p:cNvSpPr>
          <p:nvPr>
            <p:ph type="title"/>
          </p:nvPr>
        </p:nvSpPr>
        <p:spPr/>
        <p:txBody>
          <a:bodyPr>
            <a:normAutofit/>
          </a:bodyPr>
          <a:lstStyle/>
          <a:p>
            <a:r>
              <a:rPr lang="en-US" sz="3600" dirty="0"/>
              <a:t>Revisions Superseded (2)</a:t>
            </a:r>
          </a:p>
        </p:txBody>
      </p:sp>
      <p:sp>
        <p:nvSpPr>
          <p:cNvPr id="3" name="Text Placeholder 2">
            <a:extLst>
              <a:ext uri="{FF2B5EF4-FFF2-40B4-BE49-F238E27FC236}">
                <a16:creationId xmlns:a16="http://schemas.microsoft.com/office/drawing/2014/main" id="{646D5BBF-E50E-E2C4-13DE-C2600E12CD15}"/>
              </a:ext>
            </a:extLst>
          </p:cNvPr>
          <p:cNvSpPr>
            <a:spLocks noGrp="1"/>
          </p:cNvSpPr>
          <p:nvPr>
            <p:ph type="body" idx="1"/>
          </p:nvPr>
        </p:nvSpPr>
        <p:spPr/>
        <p:txBody>
          <a:bodyPr/>
          <a:lstStyle/>
          <a:p>
            <a:pPr lvl="1">
              <a:spcBef>
                <a:spcPts val="900"/>
              </a:spcBef>
            </a:pPr>
            <a:r>
              <a:rPr lang="en-US" sz="2400" b="1" dirty="0">
                <a:solidFill>
                  <a:srgbClr val="FF0000"/>
                </a:solidFill>
              </a:rPr>
              <a:t>WHY ARE THE PREVIOUS INSTRUCTIONS NO LONGER USED?:</a:t>
            </a:r>
            <a:r>
              <a:rPr lang="en-US" sz="2400" dirty="0"/>
              <a:t>  </a:t>
            </a:r>
          </a:p>
          <a:p>
            <a:pPr lvl="2">
              <a:spcBef>
                <a:spcPts val="900"/>
              </a:spcBef>
            </a:pPr>
            <a:r>
              <a:rPr lang="en-US" dirty="0"/>
              <a:t>Changes were made to remove inaccurate information as identified by the Payment Plan Working Group.</a:t>
            </a:r>
          </a:p>
          <a:p>
            <a:pPr lvl="2">
              <a:spcBef>
                <a:spcPts val="900"/>
              </a:spcBef>
            </a:pPr>
            <a:r>
              <a:rPr lang="en-US" dirty="0"/>
              <a:t>Changes were made to align with changes made to the CFY2526 Clerk of Courts Monthly Payment Plan Report form.</a:t>
            </a:r>
          </a:p>
          <a:p>
            <a:pPr marL="491571" lvl="1" indent="-257175">
              <a:spcBef>
                <a:spcPts val="900"/>
              </a:spcBef>
              <a:buFont typeface="Arial" panose="020B0604020202020204" pitchFamily="34" charset="0"/>
              <a:buChar char="•"/>
            </a:pPr>
            <a:endParaRPr lang="en-US" sz="750" b="1" dirty="0">
              <a:solidFill>
                <a:srgbClr val="FF0000"/>
              </a:solidFill>
            </a:endParaRPr>
          </a:p>
          <a:p>
            <a:pPr lvl="1">
              <a:spcBef>
                <a:spcPts val="900"/>
              </a:spcBef>
            </a:pPr>
            <a:r>
              <a:rPr lang="en-US" sz="2400" b="1" dirty="0">
                <a:solidFill>
                  <a:srgbClr val="FF0000"/>
                </a:solidFill>
              </a:rPr>
              <a:t>CAN I STILL USE THE OLDER POWERPOINT?:</a:t>
            </a:r>
            <a:r>
              <a:rPr lang="en-US" sz="2400" dirty="0"/>
              <a:t>  </a:t>
            </a:r>
          </a:p>
          <a:p>
            <a:pPr lvl="2">
              <a:spcBef>
                <a:spcPts val="900"/>
              </a:spcBef>
            </a:pPr>
            <a:r>
              <a:rPr lang="en-US" dirty="0"/>
              <a:t>No. All previous instructions from the above instructional presentations are no longer valid.</a:t>
            </a:r>
          </a:p>
        </p:txBody>
      </p:sp>
    </p:spTree>
    <p:extLst>
      <p:ext uri="{BB962C8B-B14F-4D97-AF65-F5344CB8AC3E}">
        <p14:creationId xmlns:p14="http://schemas.microsoft.com/office/powerpoint/2010/main" val="69523960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A54D5-DD43-3FD7-C94A-1758A001F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367EE-6EFD-3BE3-4418-7C8DF10D3163}"/>
              </a:ext>
            </a:extLst>
          </p:cNvPr>
          <p:cNvSpPr>
            <a:spLocks noGrp="1"/>
          </p:cNvSpPr>
          <p:nvPr>
            <p:ph type="title"/>
          </p:nvPr>
        </p:nvSpPr>
        <p:spPr/>
        <p:txBody>
          <a:bodyPr>
            <a:normAutofit/>
          </a:bodyPr>
          <a:lstStyle/>
          <a:p>
            <a:r>
              <a:rPr lang="en-US" sz="3600" dirty="0"/>
              <a:t>Purpose</a:t>
            </a:r>
          </a:p>
        </p:txBody>
      </p:sp>
      <p:sp>
        <p:nvSpPr>
          <p:cNvPr id="3" name="Text Placeholder 2">
            <a:extLst>
              <a:ext uri="{FF2B5EF4-FFF2-40B4-BE49-F238E27FC236}">
                <a16:creationId xmlns:a16="http://schemas.microsoft.com/office/drawing/2014/main" id="{3573C1EF-A397-ECC7-D3C4-B1BA38EEA43C}"/>
              </a:ext>
            </a:extLst>
          </p:cNvPr>
          <p:cNvSpPr>
            <a:spLocks noGrp="1"/>
          </p:cNvSpPr>
          <p:nvPr>
            <p:ph type="body" idx="1"/>
          </p:nvPr>
        </p:nvSpPr>
        <p:spPr/>
        <p:txBody>
          <a:bodyPr/>
          <a:lstStyle/>
          <a:p>
            <a:r>
              <a:rPr lang="en-US" sz="2400" dirty="0"/>
              <a:t>Provide information and answer anticipated questions about:</a:t>
            </a:r>
          </a:p>
          <a:p>
            <a:pPr marL="491571" lvl="1" indent="-257175">
              <a:spcBef>
                <a:spcPts val="900"/>
              </a:spcBef>
              <a:buFont typeface="Arial" panose="020B0604020202020204" pitchFamily="34" charset="0"/>
              <a:buChar char="•"/>
            </a:pPr>
            <a:r>
              <a:rPr lang="en-US" sz="1880" b="1" dirty="0">
                <a:solidFill>
                  <a:srgbClr val="FF0000"/>
                </a:solidFill>
              </a:rPr>
              <a:t>STATUTORY REQUIREMENTS:</a:t>
            </a:r>
            <a:r>
              <a:rPr lang="en-US" sz="1880" dirty="0"/>
              <a:t>  Provides to the legislature an example of compliance with section 28.246(4), Florida Statutes, for satisfying financial obligations imposed by court proceedings.</a:t>
            </a:r>
          </a:p>
          <a:p>
            <a:pPr marL="491571" lvl="1" indent="-257175">
              <a:spcBef>
                <a:spcPts val="900"/>
              </a:spcBef>
              <a:buFont typeface="Arial" panose="020B0604020202020204" pitchFamily="34" charset="0"/>
              <a:buChar char="•"/>
            </a:pPr>
            <a:r>
              <a:rPr lang="en-US" sz="1880" b="1" dirty="0">
                <a:solidFill>
                  <a:srgbClr val="FF0000"/>
                </a:solidFill>
              </a:rPr>
              <a:t>DEMONSTRATED REVENUE COLLECTION/GENERATION:</a:t>
            </a:r>
            <a:r>
              <a:rPr lang="en-US" sz="1880" dirty="0"/>
              <a:t>  Identifies the effectiveness of using payment plans for collecting unpaid fines, fees, court costs, etc. within a particular court type.</a:t>
            </a:r>
          </a:p>
          <a:p>
            <a:pPr marL="491571" lvl="1" indent="-257175">
              <a:spcBef>
                <a:spcPts val="900"/>
              </a:spcBef>
              <a:buFont typeface="Arial" panose="020B0604020202020204" pitchFamily="34" charset="0"/>
              <a:buChar char="•"/>
            </a:pPr>
            <a:r>
              <a:rPr lang="en-US" sz="1880" b="1" dirty="0">
                <a:solidFill>
                  <a:srgbClr val="FF0000"/>
                </a:solidFill>
              </a:rPr>
              <a:t>EVALUATING COLLECTION EFFORTS:  </a:t>
            </a:r>
            <a:r>
              <a:rPr lang="en-US" sz="1880" dirty="0"/>
              <a:t>Supports revenue and collection effort trends reported on other CCOC reports and substantiates performance. </a:t>
            </a:r>
            <a:endParaRPr lang="en-US" sz="1880" b="1" dirty="0">
              <a:solidFill>
                <a:srgbClr val="FF0000"/>
              </a:solidFill>
            </a:endParaRPr>
          </a:p>
          <a:p>
            <a:pPr marL="491571" lvl="1" indent="-257175">
              <a:spcBef>
                <a:spcPts val="900"/>
              </a:spcBef>
              <a:buFont typeface="Arial" panose="020B0604020202020204" pitchFamily="34" charset="0"/>
              <a:buChar char="•"/>
            </a:pPr>
            <a:r>
              <a:rPr lang="en-US" sz="1880" b="1" dirty="0">
                <a:solidFill>
                  <a:srgbClr val="FF0000"/>
                </a:solidFill>
              </a:rPr>
              <a:t>SUPPORTING ACTIONS TO IMPROVE:</a:t>
            </a:r>
            <a:r>
              <a:rPr lang="en-US" sz="1880" dirty="0"/>
              <a:t>  Provides reason for payment plan performance and provides a direction for any corrective action plan statements or descriptions.</a:t>
            </a:r>
          </a:p>
        </p:txBody>
      </p:sp>
    </p:spTree>
    <p:extLst>
      <p:ext uri="{BB962C8B-B14F-4D97-AF65-F5344CB8AC3E}">
        <p14:creationId xmlns:p14="http://schemas.microsoft.com/office/powerpoint/2010/main" val="357539824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6C71E-54DB-B2FF-0B85-457A3EE8E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532A6-4DB5-5F3C-5246-ECA0761905A8}"/>
              </a:ext>
            </a:extLst>
          </p:cNvPr>
          <p:cNvSpPr>
            <a:spLocks noGrp="1"/>
          </p:cNvSpPr>
          <p:nvPr>
            <p:ph type="title"/>
          </p:nvPr>
        </p:nvSpPr>
        <p:spPr/>
        <p:txBody>
          <a:bodyPr>
            <a:normAutofit/>
          </a:bodyPr>
          <a:lstStyle/>
          <a:p>
            <a:r>
              <a:rPr lang="en-US" sz="3600" dirty="0"/>
              <a:t>Sample Payment Plan Report</a:t>
            </a:r>
          </a:p>
        </p:txBody>
      </p:sp>
      <p:sp>
        <p:nvSpPr>
          <p:cNvPr id="3" name="Text Placeholder 2">
            <a:extLst>
              <a:ext uri="{FF2B5EF4-FFF2-40B4-BE49-F238E27FC236}">
                <a16:creationId xmlns:a16="http://schemas.microsoft.com/office/drawing/2014/main" id="{94CB6536-E655-B01E-3F9B-D6A7831F930C}"/>
              </a:ext>
            </a:extLst>
          </p:cNvPr>
          <p:cNvSpPr>
            <a:spLocks noGrp="1"/>
          </p:cNvSpPr>
          <p:nvPr>
            <p:ph type="body" idx="1"/>
          </p:nvPr>
        </p:nvSpPr>
        <p:spPr>
          <a:xfrm>
            <a:off x="392906" y="1368538"/>
            <a:ext cx="8358188" cy="4393406"/>
          </a:xfrm>
        </p:spPr>
        <p:txBody>
          <a:bodyPr/>
          <a:lstStyle/>
          <a:p>
            <a:r>
              <a:rPr lang="en-US" sz="2400" dirty="0"/>
              <a:t>This report form would be used starting in September 2025</a:t>
            </a:r>
          </a:p>
        </p:txBody>
      </p:sp>
      <p:pic>
        <p:nvPicPr>
          <p:cNvPr id="5" name="Picture 4">
            <a:extLst>
              <a:ext uri="{FF2B5EF4-FFF2-40B4-BE49-F238E27FC236}">
                <a16:creationId xmlns:a16="http://schemas.microsoft.com/office/drawing/2014/main" id="{7C54BC43-B22D-CA30-2729-2AA58ECDD6D3}"/>
              </a:ext>
            </a:extLst>
          </p:cNvPr>
          <p:cNvPicPr>
            <a:picLocks noChangeAspect="1"/>
          </p:cNvPicPr>
          <p:nvPr/>
        </p:nvPicPr>
        <p:blipFill>
          <a:blip r:embed="rId3"/>
          <a:stretch>
            <a:fillRect/>
          </a:stretch>
        </p:blipFill>
        <p:spPr>
          <a:xfrm>
            <a:off x="1081768" y="1777234"/>
            <a:ext cx="6980464" cy="4083196"/>
          </a:xfrm>
          <a:prstGeom prst="rect">
            <a:avLst/>
          </a:prstGeom>
        </p:spPr>
      </p:pic>
    </p:spTree>
    <p:extLst>
      <p:ext uri="{BB962C8B-B14F-4D97-AF65-F5344CB8AC3E}">
        <p14:creationId xmlns:p14="http://schemas.microsoft.com/office/powerpoint/2010/main" val="96579128"/>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A185E-7A4A-23AB-BED6-016C1D37E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75347-9FE4-6F89-4B0D-A11B8D1EA3D5}"/>
              </a:ext>
            </a:extLst>
          </p:cNvPr>
          <p:cNvSpPr>
            <a:spLocks noGrp="1"/>
          </p:cNvSpPr>
          <p:nvPr>
            <p:ph type="title"/>
          </p:nvPr>
        </p:nvSpPr>
        <p:spPr/>
        <p:txBody>
          <a:bodyPr>
            <a:normAutofit/>
          </a:bodyPr>
          <a:lstStyle/>
          <a:p>
            <a:r>
              <a:rPr lang="en-US" sz="3600" dirty="0"/>
              <a:t>General Report Form Submission</a:t>
            </a:r>
          </a:p>
        </p:txBody>
      </p:sp>
      <p:sp>
        <p:nvSpPr>
          <p:cNvPr id="3" name="Text Placeholder 2">
            <a:extLst>
              <a:ext uri="{FF2B5EF4-FFF2-40B4-BE49-F238E27FC236}">
                <a16:creationId xmlns:a16="http://schemas.microsoft.com/office/drawing/2014/main" id="{77F00052-7ECF-EE15-9352-8C6CBC993EAF}"/>
              </a:ext>
            </a:extLst>
          </p:cNvPr>
          <p:cNvSpPr>
            <a:spLocks noGrp="1"/>
          </p:cNvSpPr>
          <p:nvPr>
            <p:ph type="body" idx="1"/>
          </p:nvPr>
        </p:nvSpPr>
        <p:spPr/>
        <p:txBody>
          <a:bodyPr/>
          <a:lstStyle/>
          <a:p>
            <a:r>
              <a:rPr lang="en-US" sz="2400" dirty="0"/>
              <a:t>This report is to be completed and submitted in the original Excel format at the same time as all FLCCOC reports:</a:t>
            </a:r>
          </a:p>
          <a:p>
            <a:pPr marL="491571" lvl="1" indent="-257175">
              <a:spcBef>
                <a:spcPts val="900"/>
              </a:spcBef>
              <a:buFont typeface="Arial" panose="020B0604020202020204" pitchFamily="34" charset="0"/>
              <a:buChar char="•"/>
            </a:pPr>
            <a:r>
              <a:rPr lang="en-US" sz="1880" b="1" dirty="0">
                <a:solidFill>
                  <a:srgbClr val="FF0000"/>
                </a:solidFill>
              </a:rPr>
              <a:t>LOCATION OF REPORT FORM:</a:t>
            </a:r>
            <a:r>
              <a:rPr lang="en-US" sz="1880" dirty="0"/>
              <a:t>  All report forms used by FLCCOC are available on the FLCCOC website, by selecting “Forms &amp; Instructions” in the dropdown menu of the “Clerk’s Budget” heading in the blue ribbon. Here is the direct URL: </a:t>
            </a:r>
            <a:r>
              <a:rPr lang="en-US" sz="2000" dirty="0">
                <a:hlinkClick r:id="rId3"/>
              </a:rPr>
              <a:t>Forms &amp; Instructions - Welcome to Florida Clerks of Court Operations Corporation (CCOC)</a:t>
            </a:r>
            <a:endParaRPr lang="en-US" sz="1880" dirty="0"/>
          </a:p>
          <a:p>
            <a:pPr marL="491571" lvl="1" indent="-257175">
              <a:spcBef>
                <a:spcPts val="900"/>
              </a:spcBef>
              <a:buFont typeface="Arial" panose="020B0604020202020204" pitchFamily="34" charset="0"/>
              <a:buChar char="•"/>
            </a:pPr>
            <a:r>
              <a:rPr lang="en-US" sz="1880" b="1" dirty="0">
                <a:solidFill>
                  <a:srgbClr val="FF0000"/>
                </a:solidFill>
              </a:rPr>
              <a:t>EMAIL SUBMITTER:</a:t>
            </a:r>
            <a:r>
              <a:rPr lang="en-US" sz="1880" dirty="0"/>
              <a:t>  The person identified as preparing the report in cells “D5” and “D6” may not be the same person who submits the report via email. In this situation, the preparer should be included on the CC line.</a:t>
            </a:r>
          </a:p>
          <a:p>
            <a:pPr marL="491571" lvl="1" indent="-257175">
              <a:spcBef>
                <a:spcPts val="900"/>
              </a:spcBef>
              <a:buFont typeface="Arial" panose="020B0604020202020204" pitchFamily="34" charset="0"/>
              <a:buChar char="•"/>
            </a:pPr>
            <a:r>
              <a:rPr lang="en-US" sz="1880" b="1" dirty="0">
                <a:solidFill>
                  <a:srgbClr val="FF0000"/>
                </a:solidFill>
              </a:rPr>
              <a:t>SUBMISSION:  </a:t>
            </a:r>
            <a:r>
              <a:rPr lang="en-US" sz="1880" dirty="0"/>
              <a:t>This report is due before or on the 20th day of the month following the end of the reporting period to </a:t>
            </a:r>
            <a:r>
              <a:rPr lang="en-US" sz="1880" dirty="0">
                <a:hlinkClick r:id="rId4"/>
              </a:rPr>
              <a:t>reports@flccoc.org</a:t>
            </a:r>
            <a:r>
              <a:rPr lang="en-US" sz="1880" dirty="0"/>
              <a:t> .</a:t>
            </a:r>
            <a:endParaRPr lang="en-US" sz="1880" b="1" dirty="0">
              <a:solidFill>
                <a:srgbClr val="FF0000"/>
              </a:solidFill>
            </a:endParaRPr>
          </a:p>
        </p:txBody>
      </p:sp>
    </p:spTree>
    <p:extLst>
      <p:ext uri="{BB962C8B-B14F-4D97-AF65-F5344CB8AC3E}">
        <p14:creationId xmlns:p14="http://schemas.microsoft.com/office/powerpoint/2010/main" val="844747530"/>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0BFA4-2768-4906-5AC0-A19858CD1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31647-D320-78BE-AC09-05FD1DAEB41E}"/>
              </a:ext>
            </a:extLst>
          </p:cNvPr>
          <p:cNvSpPr>
            <a:spLocks noGrp="1"/>
          </p:cNvSpPr>
          <p:nvPr>
            <p:ph type="title"/>
          </p:nvPr>
        </p:nvSpPr>
        <p:spPr/>
        <p:txBody>
          <a:bodyPr>
            <a:normAutofit/>
          </a:bodyPr>
          <a:lstStyle/>
          <a:p>
            <a:r>
              <a:rPr lang="en-US" sz="3600" dirty="0"/>
              <a:t>General Report Form Completion</a:t>
            </a:r>
          </a:p>
        </p:txBody>
      </p:sp>
      <p:sp>
        <p:nvSpPr>
          <p:cNvPr id="3" name="Text Placeholder 2">
            <a:extLst>
              <a:ext uri="{FF2B5EF4-FFF2-40B4-BE49-F238E27FC236}">
                <a16:creationId xmlns:a16="http://schemas.microsoft.com/office/drawing/2014/main" id="{AE2168E1-3015-A99F-6D2D-E5C617F24B78}"/>
              </a:ext>
            </a:extLst>
          </p:cNvPr>
          <p:cNvSpPr>
            <a:spLocks noGrp="1"/>
          </p:cNvSpPr>
          <p:nvPr>
            <p:ph type="body" idx="1"/>
          </p:nvPr>
        </p:nvSpPr>
        <p:spPr/>
        <p:txBody>
          <a:bodyPr/>
          <a:lstStyle/>
          <a:p>
            <a:r>
              <a:rPr lang="en-US" sz="2400" dirty="0"/>
              <a:t>The report form has four general sections:</a:t>
            </a:r>
          </a:p>
          <a:p>
            <a:pPr marL="491571" lvl="1" indent="-257175">
              <a:spcBef>
                <a:spcPts val="900"/>
              </a:spcBef>
              <a:buFont typeface="Arial" panose="020B0604020202020204" pitchFamily="34" charset="0"/>
              <a:buChar char="•"/>
            </a:pPr>
            <a:r>
              <a:rPr lang="en-US" sz="1880" b="1" dirty="0">
                <a:solidFill>
                  <a:srgbClr val="FF0000"/>
                </a:solidFill>
              </a:rPr>
              <a:t>POINT OF CONTACT (POC) INFORMATION:</a:t>
            </a:r>
            <a:r>
              <a:rPr lang="en-US" sz="1880" dirty="0"/>
              <a:t> Identifies the County Clerk’s Office being reported, the name of the person preparing the report, and the email of the person preparing the report. </a:t>
            </a:r>
            <a:r>
              <a:rPr lang="en-US" sz="1880" b="1" dirty="0"/>
              <a:t>NOTE:</a:t>
            </a:r>
            <a:r>
              <a:rPr lang="en-US" sz="1880" dirty="0"/>
              <a:t> This person may not be the same person who submits the report via email.</a:t>
            </a:r>
          </a:p>
          <a:p>
            <a:pPr marL="491571" lvl="1" indent="-257175">
              <a:spcBef>
                <a:spcPts val="900"/>
              </a:spcBef>
              <a:buFont typeface="Arial" panose="020B0604020202020204" pitchFamily="34" charset="0"/>
              <a:buChar char="•"/>
            </a:pPr>
            <a:r>
              <a:rPr lang="en-US" sz="1880" b="1" dirty="0">
                <a:solidFill>
                  <a:srgbClr val="FF0000"/>
                </a:solidFill>
              </a:rPr>
              <a:t>CASES PLACED ON PAYMENT PLANS:</a:t>
            </a:r>
            <a:r>
              <a:rPr lang="en-US" sz="1880" dirty="0"/>
              <a:t>  Records each court case placed on a payment plan using the court division in which the case is disposed (row) and the month in which the payment plan is initiated (column). Each case should be associated with a unique case number in the Clerk’s CMS.</a:t>
            </a:r>
          </a:p>
          <a:p>
            <a:pPr marL="491571" lvl="1" indent="-257175">
              <a:spcBef>
                <a:spcPts val="900"/>
              </a:spcBef>
              <a:buFont typeface="Arial" panose="020B0604020202020204" pitchFamily="34" charset="0"/>
              <a:buChar char="•"/>
            </a:pPr>
            <a:r>
              <a:rPr lang="en-US" sz="1880" b="1" dirty="0">
                <a:solidFill>
                  <a:srgbClr val="FF0000"/>
                </a:solidFill>
              </a:rPr>
              <a:t>PAYMENT PLAN DISPOSITION:  </a:t>
            </a:r>
            <a:r>
              <a:rPr lang="en-US" sz="1880" dirty="0"/>
              <a:t>Records status changes of each payment plan using the month the change occurs.</a:t>
            </a:r>
            <a:endParaRPr lang="en-US" sz="1880" b="1" dirty="0">
              <a:solidFill>
                <a:srgbClr val="FF0000"/>
              </a:solidFill>
            </a:endParaRPr>
          </a:p>
          <a:p>
            <a:pPr marL="491571" lvl="1" indent="-257175">
              <a:spcBef>
                <a:spcPts val="900"/>
              </a:spcBef>
              <a:buFont typeface="Arial" panose="020B0604020202020204" pitchFamily="34" charset="0"/>
              <a:buChar char="•"/>
            </a:pPr>
            <a:r>
              <a:rPr lang="en-US" sz="1880" b="1" dirty="0">
                <a:solidFill>
                  <a:srgbClr val="FF0000"/>
                </a:solidFill>
              </a:rPr>
              <a:t>NOTES:</a:t>
            </a:r>
            <a:r>
              <a:rPr lang="en-US" sz="1880" dirty="0"/>
              <a:t>  Provides explanations of terms, proper reporting of data, changes made to the report form, statutory references, applicable dates, etc.</a:t>
            </a:r>
          </a:p>
        </p:txBody>
      </p:sp>
    </p:spTree>
    <p:extLst>
      <p:ext uri="{BB962C8B-B14F-4D97-AF65-F5344CB8AC3E}">
        <p14:creationId xmlns:p14="http://schemas.microsoft.com/office/powerpoint/2010/main" val="185431367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DCBBE-7EE3-CFC5-E520-FDCC502ECA13}"/>
              </a:ext>
            </a:extLst>
          </p:cNvPr>
          <p:cNvSpPr>
            <a:spLocks noGrp="1"/>
          </p:cNvSpPr>
          <p:nvPr>
            <p:ph type="body" idx="1"/>
          </p:nvPr>
        </p:nvSpPr>
        <p:spPr>
          <a:xfrm>
            <a:off x="388620" y="1489819"/>
            <a:ext cx="3873137" cy="387967"/>
          </a:xfrm>
        </p:spPr>
        <p:txBody>
          <a:bodyPr/>
          <a:lstStyle/>
          <a:p>
            <a:r>
              <a:rPr lang="en-US" dirty="0"/>
              <a:t>Questions…….?</a:t>
            </a:r>
          </a:p>
        </p:txBody>
      </p:sp>
      <p:sp>
        <p:nvSpPr>
          <p:cNvPr id="3" name="Title 2">
            <a:extLst>
              <a:ext uri="{FF2B5EF4-FFF2-40B4-BE49-F238E27FC236}">
                <a16:creationId xmlns:a16="http://schemas.microsoft.com/office/drawing/2014/main" id="{57CEE45A-FC0E-1AD4-6843-B9C590C92431}"/>
              </a:ext>
            </a:extLst>
          </p:cNvPr>
          <p:cNvSpPr>
            <a:spLocks noGrp="1"/>
          </p:cNvSpPr>
          <p:nvPr>
            <p:ph type="title"/>
          </p:nvPr>
        </p:nvSpPr>
        <p:spPr/>
        <p:txBody>
          <a:bodyPr>
            <a:normAutofit/>
          </a:bodyPr>
          <a:lstStyle/>
          <a:p>
            <a:r>
              <a:rPr lang="en-US" sz="3600" dirty="0"/>
              <a:t>General Report Form Completion Q&amp;A</a:t>
            </a:r>
          </a:p>
        </p:txBody>
      </p:sp>
      <p:sp>
        <p:nvSpPr>
          <p:cNvPr id="4" name="Text Placeholder 1">
            <a:extLst>
              <a:ext uri="{FF2B5EF4-FFF2-40B4-BE49-F238E27FC236}">
                <a16:creationId xmlns:a16="http://schemas.microsoft.com/office/drawing/2014/main" id="{87889428-5279-7837-2020-6FB891F90B57}"/>
              </a:ext>
            </a:extLst>
          </p:cNvPr>
          <p:cNvSpPr txBox="1">
            <a:spLocks/>
          </p:cNvSpPr>
          <p:nvPr/>
        </p:nvSpPr>
        <p:spPr>
          <a:xfrm>
            <a:off x="4688477" y="1489819"/>
            <a:ext cx="3873137" cy="482384"/>
          </a:xfrm>
          <a:prstGeom prst="rect">
            <a:avLst/>
          </a:prstGeom>
        </p:spPr>
        <p:txBody>
          <a:bodyPr anchor="t" anchorCtr="0"/>
          <a:lstStyle>
            <a:lvl1pPr marL="0" marR="0" indent="0" algn="l" defTabSz="308063" rtl="0" eaLnBrk="1" latinLnBrk="0" hangingPunct="1">
              <a:lnSpc>
                <a:spcPct val="100000"/>
              </a:lnSpc>
              <a:spcBef>
                <a:spcPts val="2215"/>
              </a:spcBef>
              <a:spcAft>
                <a:spcPts val="0"/>
              </a:spcAft>
              <a:buClrTx/>
              <a:buSzPct val="75000"/>
              <a:buFontTx/>
              <a:buNone/>
              <a:tabLst/>
              <a:defRPr sz="1875" b="0" i="0" u="none" strike="noStrike" cap="none" spc="0" baseline="0">
                <a:ln>
                  <a:noFill/>
                </a:ln>
                <a:solidFill>
                  <a:srgbClr val="002D73"/>
                </a:solidFill>
                <a:uFillTx/>
                <a:latin typeface="Franklin Gothic Book" panose="020B0503020102020204" pitchFamily="34" charset="0"/>
                <a:ea typeface="+mn-ea"/>
                <a:cs typeface="+mn-cs"/>
                <a:sym typeface="Helvetica Light"/>
              </a:defRPr>
            </a:lvl1pPr>
            <a:lvl2pPr marL="342900" marR="0" indent="0" algn="l" defTabSz="308063" rtl="0" eaLnBrk="1" latinLnBrk="0" hangingPunct="1">
              <a:lnSpc>
                <a:spcPct val="100000"/>
              </a:lnSpc>
              <a:spcBef>
                <a:spcPts val="2215"/>
              </a:spcBef>
              <a:spcAft>
                <a:spcPts val="0"/>
              </a:spcAft>
              <a:buClrTx/>
              <a:buSzPct val="75000"/>
              <a:buFontTx/>
              <a:buNone/>
              <a:tabLst/>
              <a:defRPr sz="1500" b="0" i="0" u="none" strike="noStrike" cap="none" spc="0" baseline="0">
                <a:ln>
                  <a:noFill/>
                </a:ln>
                <a:solidFill>
                  <a:schemeClr val="tx1">
                    <a:tint val="75000"/>
                  </a:schemeClr>
                </a:solidFill>
                <a:uFillTx/>
                <a:latin typeface="+mn-lt"/>
                <a:ea typeface="+mn-ea"/>
                <a:cs typeface="+mn-cs"/>
                <a:sym typeface="Helvetica Light"/>
              </a:defRPr>
            </a:lvl2pPr>
            <a:lvl3pPr marL="685800" marR="0" indent="0" algn="l" defTabSz="308063" rtl="0" eaLnBrk="1" latinLnBrk="0" hangingPunct="1">
              <a:lnSpc>
                <a:spcPct val="100000"/>
              </a:lnSpc>
              <a:spcBef>
                <a:spcPts val="2215"/>
              </a:spcBef>
              <a:spcAft>
                <a:spcPts val="0"/>
              </a:spcAft>
              <a:buClrTx/>
              <a:buSzPct val="75000"/>
              <a:buFontTx/>
              <a:buNone/>
              <a:tabLst/>
              <a:defRPr sz="1350" b="0" i="0" u="none" strike="noStrike" cap="none" spc="0" baseline="0">
                <a:ln>
                  <a:noFill/>
                </a:ln>
                <a:solidFill>
                  <a:schemeClr val="tx1">
                    <a:tint val="75000"/>
                  </a:schemeClr>
                </a:solidFill>
                <a:uFillTx/>
                <a:latin typeface="+mn-lt"/>
                <a:ea typeface="+mn-ea"/>
                <a:cs typeface="+mn-cs"/>
                <a:sym typeface="Helvetica Light"/>
              </a:defRPr>
            </a:lvl3pPr>
            <a:lvl4pPr marL="1028700" marR="0" indent="0" algn="l" defTabSz="308063" rtl="0" eaLnBrk="1" latinLnBrk="0" hangingPunct="1">
              <a:lnSpc>
                <a:spcPct val="100000"/>
              </a:lnSpc>
              <a:spcBef>
                <a:spcPts val="2215"/>
              </a:spcBef>
              <a:spcAft>
                <a:spcPts val="0"/>
              </a:spcAft>
              <a:buClrTx/>
              <a:buSzPct val="75000"/>
              <a:buFontTx/>
              <a:buNone/>
              <a:tabLst/>
              <a:defRPr sz="1200" b="0" i="0" u="none" strike="noStrike" cap="none" spc="0" baseline="0">
                <a:ln>
                  <a:noFill/>
                </a:ln>
                <a:solidFill>
                  <a:schemeClr val="tx1">
                    <a:tint val="75000"/>
                  </a:schemeClr>
                </a:solidFill>
                <a:uFillTx/>
                <a:latin typeface="+mn-lt"/>
                <a:ea typeface="+mn-ea"/>
                <a:cs typeface="+mn-cs"/>
                <a:sym typeface="Helvetica Light"/>
              </a:defRPr>
            </a:lvl4pPr>
            <a:lvl5pPr marL="1371600" marR="0" indent="0" algn="l" defTabSz="308063" rtl="0" eaLnBrk="1" latinLnBrk="0" hangingPunct="1">
              <a:lnSpc>
                <a:spcPct val="100000"/>
              </a:lnSpc>
              <a:spcBef>
                <a:spcPts val="2215"/>
              </a:spcBef>
              <a:spcAft>
                <a:spcPts val="0"/>
              </a:spcAft>
              <a:buClrTx/>
              <a:buSzPct val="75000"/>
              <a:buFontTx/>
              <a:buNone/>
              <a:tabLst/>
              <a:defRPr sz="1200" b="0" i="0" u="none" strike="noStrike" cap="none" spc="0" baseline="0">
                <a:ln>
                  <a:noFill/>
                </a:ln>
                <a:solidFill>
                  <a:schemeClr val="tx1">
                    <a:tint val="75000"/>
                  </a:schemeClr>
                </a:solidFill>
                <a:uFillTx/>
                <a:latin typeface="+mn-lt"/>
                <a:ea typeface="+mn-ea"/>
                <a:cs typeface="+mn-cs"/>
                <a:sym typeface="Helvetica Light"/>
              </a:defRPr>
            </a:lvl5pPr>
            <a:lvl6pPr marL="1714500" marR="0" indent="0" algn="l" defTabSz="308063" rtl="0" eaLnBrk="1" latinLnBrk="0" hangingPunct="1">
              <a:lnSpc>
                <a:spcPct val="100000"/>
              </a:lnSpc>
              <a:spcBef>
                <a:spcPts val="2215"/>
              </a:spcBef>
              <a:spcAft>
                <a:spcPts val="0"/>
              </a:spcAft>
              <a:buClrTx/>
              <a:buSzPct val="75000"/>
              <a:buFontTx/>
              <a:buNone/>
              <a:tabLst/>
              <a:defRPr sz="1200" b="0" i="0" u="none" strike="noStrike" cap="none" spc="0" baseline="0">
                <a:ln>
                  <a:noFill/>
                </a:ln>
                <a:solidFill>
                  <a:schemeClr val="tx1">
                    <a:tint val="75000"/>
                  </a:schemeClr>
                </a:solidFill>
                <a:uFillTx/>
                <a:latin typeface="+mn-lt"/>
                <a:ea typeface="+mn-ea"/>
                <a:cs typeface="+mn-cs"/>
                <a:sym typeface="Helvetica Light"/>
              </a:defRPr>
            </a:lvl6pPr>
            <a:lvl7pPr marL="2057400" marR="0" indent="0" algn="l" defTabSz="308063" rtl="0" eaLnBrk="1" latinLnBrk="0" hangingPunct="1">
              <a:lnSpc>
                <a:spcPct val="100000"/>
              </a:lnSpc>
              <a:spcBef>
                <a:spcPts val="2215"/>
              </a:spcBef>
              <a:spcAft>
                <a:spcPts val="0"/>
              </a:spcAft>
              <a:buClrTx/>
              <a:buSzPct val="75000"/>
              <a:buFontTx/>
              <a:buNone/>
              <a:tabLst/>
              <a:defRPr sz="1200" b="0" i="0" u="none" strike="noStrike" cap="none" spc="0" baseline="0">
                <a:ln>
                  <a:noFill/>
                </a:ln>
                <a:solidFill>
                  <a:schemeClr val="tx1">
                    <a:tint val="75000"/>
                  </a:schemeClr>
                </a:solidFill>
                <a:uFillTx/>
                <a:latin typeface="+mn-lt"/>
                <a:ea typeface="+mn-ea"/>
                <a:cs typeface="+mn-cs"/>
                <a:sym typeface="Helvetica Light"/>
              </a:defRPr>
            </a:lvl7pPr>
            <a:lvl8pPr marL="2400300" marR="0" indent="0" algn="l" defTabSz="308063" rtl="0" eaLnBrk="1" latinLnBrk="0" hangingPunct="1">
              <a:lnSpc>
                <a:spcPct val="100000"/>
              </a:lnSpc>
              <a:spcBef>
                <a:spcPts val="2215"/>
              </a:spcBef>
              <a:spcAft>
                <a:spcPts val="0"/>
              </a:spcAft>
              <a:buClrTx/>
              <a:buSzPct val="75000"/>
              <a:buFontTx/>
              <a:buNone/>
              <a:tabLst/>
              <a:defRPr sz="1200" b="0" i="0" u="none" strike="noStrike" cap="none" spc="0" baseline="0">
                <a:ln>
                  <a:noFill/>
                </a:ln>
                <a:solidFill>
                  <a:schemeClr val="tx1">
                    <a:tint val="75000"/>
                  </a:schemeClr>
                </a:solidFill>
                <a:uFillTx/>
                <a:latin typeface="+mn-lt"/>
                <a:ea typeface="+mn-ea"/>
                <a:cs typeface="+mn-cs"/>
                <a:sym typeface="Helvetica Light"/>
              </a:defRPr>
            </a:lvl8pPr>
            <a:lvl9pPr marL="2743200" marR="0" indent="0" algn="l" defTabSz="308063" rtl="0" eaLnBrk="1" latinLnBrk="0" hangingPunct="1">
              <a:lnSpc>
                <a:spcPct val="100000"/>
              </a:lnSpc>
              <a:spcBef>
                <a:spcPts val="2215"/>
              </a:spcBef>
              <a:spcAft>
                <a:spcPts val="0"/>
              </a:spcAft>
              <a:buClrTx/>
              <a:buSzPct val="75000"/>
              <a:buFontTx/>
              <a:buNone/>
              <a:tabLst/>
              <a:defRPr sz="1200" b="0" i="0" u="none" strike="noStrike" cap="none" spc="0" baseline="0">
                <a:ln>
                  <a:noFill/>
                </a:ln>
                <a:solidFill>
                  <a:schemeClr val="tx1">
                    <a:tint val="75000"/>
                  </a:schemeClr>
                </a:solidFill>
                <a:uFillTx/>
                <a:latin typeface="+mn-lt"/>
                <a:ea typeface="+mn-ea"/>
                <a:cs typeface="+mn-cs"/>
                <a:sym typeface="Helvetica Light"/>
              </a:defRPr>
            </a:lvl9pPr>
          </a:lstStyle>
          <a:p>
            <a:r>
              <a:rPr lang="en-US" kern="0" dirty="0"/>
              <a:t>Answers…….!</a:t>
            </a:r>
          </a:p>
        </p:txBody>
      </p:sp>
      <p:sp>
        <p:nvSpPr>
          <p:cNvPr id="5" name="TextBox 4">
            <a:extLst>
              <a:ext uri="{FF2B5EF4-FFF2-40B4-BE49-F238E27FC236}">
                <a16:creationId xmlns:a16="http://schemas.microsoft.com/office/drawing/2014/main" id="{AC536F9F-7417-0E32-0C18-7B82958F2957}"/>
              </a:ext>
            </a:extLst>
          </p:cNvPr>
          <p:cNvSpPr txBox="1"/>
          <p:nvPr/>
        </p:nvSpPr>
        <p:spPr>
          <a:xfrm>
            <a:off x="174979" y="1972203"/>
            <a:ext cx="4086777" cy="954107"/>
          </a:xfrm>
          <a:prstGeom prst="rect">
            <a:avLst/>
          </a:prstGeom>
          <a:noFill/>
        </p:spPr>
        <p:txBody>
          <a:bodyPr wrap="square" rtlCol="0">
            <a:spAutoFit/>
          </a:bodyPr>
          <a:lstStyle/>
          <a:p>
            <a:pPr marL="342900" indent="-342900">
              <a:buFont typeface="+mj-lt"/>
              <a:buAutoNum type="arabicPeriod"/>
            </a:pPr>
            <a:r>
              <a:rPr lang="en-US" sz="1400" dirty="0"/>
              <a:t>If a payment plan has met required payment terms for one case in a multi-case plan.  Do we count that one case as satisfied and is the plan for all cases still open? </a:t>
            </a:r>
          </a:p>
        </p:txBody>
      </p:sp>
      <p:sp>
        <p:nvSpPr>
          <p:cNvPr id="6" name="TextBox 5">
            <a:extLst>
              <a:ext uri="{FF2B5EF4-FFF2-40B4-BE49-F238E27FC236}">
                <a16:creationId xmlns:a16="http://schemas.microsoft.com/office/drawing/2014/main" id="{6ED77A91-C03A-437A-9EBE-04F3063EBF9B}"/>
              </a:ext>
            </a:extLst>
          </p:cNvPr>
          <p:cNvSpPr txBox="1"/>
          <p:nvPr/>
        </p:nvSpPr>
        <p:spPr>
          <a:xfrm>
            <a:off x="170969" y="3091820"/>
            <a:ext cx="4086778" cy="738664"/>
          </a:xfrm>
          <a:prstGeom prst="rect">
            <a:avLst/>
          </a:prstGeom>
          <a:noFill/>
        </p:spPr>
        <p:txBody>
          <a:bodyPr wrap="square" rtlCol="0">
            <a:spAutoFit/>
          </a:bodyPr>
          <a:lstStyle/>
          <a:p>
            <a:pPr marL="342900" indent="-342900">
              <a:buFont typeface="+mj-lt"/>
              <a:buAutoNum type="arabicPeriod" startAt="2"/>
            </a:pPr>
            <a:r>
              <a:rPr lang="en-US" sz="1400" dirty="0"/>
              <a:t>When is a plan defaulted?  Is it once a plan has a D6 notice created or when the case has a suspended license?</a:t>
            </a:r>
          </a:p>
        </p:txBody>
      </p:sp>
      <p:sp>
        <p:nvSpPr>
          <p:cNvPr id="7" name="TextBox 6">
            <a:extLst>
              <a:ext uri="{FF2B5EF4-FFF2-40B4-BE49-F238E27FC236}">
                <a16:creationId xmlns:a16="http://schemas.microsoft.com/office/drawing/2014/main" id="{38BD0F04-BFCE-0817-85EE-6F08CD1A7689}"/>
              </a:ext>
            </a:extLst>
          </p:cNvPr>
          <p:cNvSpPr txBox="1"/>
          <p:nvPr/>
        </p:nvSpPr>
        <p:spPr>
          <a:xfrm>
            <a:off x="170969" y="4101247"/>
            <a:ext cx="4086777" cy="523220"/>
          </a:xfrm>
          <a:prstGeom prst="rect">
            <a:avLst/>
          </a:prstGeom>
          <a:noFill/>
        </p:spPr>
        <p:txBody>
          <a:bodyPr wrap="square" rtlCol="0">
            <a:spAutoFit/>
          </a:bodyPr>
          <a:lstStyle/>
          <a:p>
            <a:pPr marL="342900" indent="-342900">
              <a:buFont typeface="+mj-lt"/>
              <a:buAutoNum type="arabicPeriod" startAt="3"/>
            </a:pPr>
            <a:r>
              <a:rPr lang="en-US" sz="1400" dirty="0"/>
              <a:t>Some counties do not suspend criminal cases.  When are these defaulted?  </a:t>
            </a:r>
          </a:p>
        </p:txBody>
      </p:sp>
      <p:sp>
        <p:nvSpPr>
          <p:cNvPr id="8" name="TextBox 7">
            <a:extLst>
              <a:ext uri="{FF2B5EF4-FFF2-40B4-BE49-F238E27FC236}">
                <a16:creationId xmlns:a16="http://schemas.microsoft.com/office/drawing/2014/main" id="{AC3AC649-2210-5FFF-9886-1DF00CF485E2}"/>
              </a:ext>
            </a:extLst>
          </p:cNvPr>
          <p:cNvSpPr txBox="1"/>
          <p:nvPr/>
        </p:nvSpPr>
        <p:spPr>
          <a:xfrm>
            <a:off x="170969" y="5106571"/>
            <a:ext cx="4086777" cy="523220"/>
          </a:xfrm>
          <a:prstGeom prst="rect">
            <a:avLst/>
          </a:prstGeom>
          <a:noFill/>
        </p:spPr>
        <p:txBody>
          <a:bodyPr wrap="square" rtlCol="0">
            <a:spAutoFit/>
          </a:bodyPr>
          <a:lstStyle/>
          <a:p>
            <a:pPr marL="342900" indent="-342900">
              <a:buFont typeface="+mj-lt"/>
              <a:buAutoNum type="arabicPeriod" startAt="4"/>
            </a:pPr>
            <a:r>
              <a:rPr lang="en-US" sz="1400" dirty="0"/>
              <a:t>Could you define what we should put into the other category.</a:t>
            </a:r>
          </a:p>
        </p:txBody>
      </p:sp>
      <p:sp>
        <p:nvSpPr>
          <p:cNvPr id="9" name="TextBox 8">
            <a:extLst>
              <a:ext uri="{FF2B5EF4-FFF2-40B4-BE49-F238E27FC236}">
                <a16:creationId xmlns:a16="http://schemas.microsoft.com/office/drawing/2014/main" id="{387275D8-9563-EBBE-3100-804227D248AD}"/>
              </a:ext>
            </a:extLst>
          </p:cNvPr>
          <p:cNvSpPr txBox="1"/>
          <p:nvPr/>
        </p:nvSpPr>
        <p:spPr>
          <a:xfrm>
            <a:off x="4688477" y="1890560"/>
            <a:ext cx="4077270" cy="1169551"/>
          </a:xfrm>
          <a:prstGeom prst="rect">
            <a:avLst/>
          </a:prstGeom>
          <a:noFill/>
        </p:spPr>
        <p:txBody>
          <a:bodyPr wrap="square" rtlCol="0">
            <a:spAutoFit/>
          </a:bodyPr>
          <a:lstStyle/>
          <a:p>
            <a:r>
              <a:rPr lang="en-US" sz="1400" b="1" dirty="0">
                <a:solidFill>
                  <a:schemeClr val="accent1">
                    <a:lumMod val="60000"/>
                    <a:lumOff val="40000"/>
                  </a:schemeClr>
                </a:solidFill>
              </a:rPr>
              <a:t>Count the one case satisfied for that court type in the month satisfaction occurred.  The other cases would remain open until either satisfied or defaulted. And YES, the payment plan would remain open/active until ALL associated cases are paid.</a:t>
            </a:r>
          </a:p>
        </p:txBody>
      </p:sp>
      <p:sp>
        <p:nvSpPr>
          <p:cNvPr id="10" name="TextBox 9">
            <a:extLst>
              <a:ext uri="{FF2B5EF4-FFF2-40B4-BE49-F238E27FC236}">
                <a16:creationId xmlns:a16="http://schemas.microsoft.com/office/drawing/2014/main" id="{DB2713C4-EB0D-A441-83A9-0109A51B823F}"/>
              </a:ext>
            </a:extLst>
          </p:cNvPr>
          <p:cNvSpPr txBox="1"/>
          <p:nvPr/>
        </p:nvSpPr>
        <p:spPr>
          <a:xfrm>
            <a:off x="4688477" y="3167390"/>
            <a:ext cx="3873137" cy="523220"/>
          </a:xfrm>
          <a:prstGeom prst="rect">
            <a:avLst/>
          </a:prstGeom>
          <a:noFill/>
        </p:spPr>
        <p:txBody>
          <a:bodyPr wrap="square" rtlCol="0">
            <a:spAutoFit/>
          </a:bodyPr>
          <a:lstStyle/>
          <a:p>
            <a:r>
              <a:rPr lang="en-US" sz="1400" b="1" dirty="0">
                <a:solidFill>
                  <a:schemeClr val="accent1">
                    <a:lumMod val="60000"/>
                    <a:lumOff val="40000"/>
                  </a:schemeClr>
                </a:solidFill>
              </a:rPr>
              <a:t>When a plan exceeds the payment due date grace period, it is in default. </a:t>
            </a:r>
          </a:p>
        </p:txBody>
      </p:sp>
      <p:sp>
        <p:nvSpPr>
          <p:cNvPr id="11" name="TextBox 10">
            <a:extLst>
              <a:ext uri="{FF2B5EF4-FFF2-40B4-BE49-F238E27FC236}">
                <a16:creationId xmlns:a16="http://schemas.microsoft.com/office/drawing/2014/main" id="{0CFDC349-C848-501C-FA74-A5AD72A7C74C}"/>
              </a:ext>
            </a:extLst>
          </p:cNvPr>
          <p:cNvSpPr txBox="1"/>
          <p:nvPr/>
        </p:nvSpPr>
        <p:spPr>
          <a:xfrm>
            <a:off x="4692399" y="3993525"/>
            <a:ext cx="4077270" cy="738664"/>
          </a:xfrm>
          <a:prstGeom prst="rect">
            <a:avLst/>
          </a:prstGeom>
          <a:noFill/>
        </p:spPr>
        <p:txBody>
          <a:bodyPr wrap="square" rtlCol="0">
            <a:spAutoFit/>
          </a:bodyPr>
          <a:lstStyle/>
          <a:p>
            <a:r>
              <a:rPr lang="en-US" sz="1400" b="1" dirty="0">
                <a:solidFill>
                  <a:schemeClr val="accent1">
                    <a:lumMod val="60000"/>
                    <a:lumOff val="40000"/>
                  </a:schemeClr>
                </a:solidFill>
              </a:rPr>
              <a:t>Despite the use of suspensions in criminal cases the past due deadline has still been exceeded and should be defaulted if sent to a collection agency.</a:t>
            </a:r>
          </a:p>
        </p:txBody>
      </p:sp>
      <p:sp>
        <p:nvSpPr>
          <p:cNvPr id="12" name="TextBox 11">
            <a:extLst>
              <a:ext uri="{FF2B5EF4-FFF2-40B4-BE49-F238E27FC236}">
                <a16:creationId xmlns:a16="http://schemas.microsoft.com/office/drawing/2014/main" id="{11983C59-E6CA-9E79-3FD9-E28C6A72972A}"/>
              </a:ext>
            </a:extLst>
          </p:cNvPr>
          <p:cNvSpPr txBox="1"/>
          <p:nvPr/>
        </p:nvSpPr>
        <p:spPr>
          <a:xfrm>
            <a:off x="4692399" y="4891127"/>
            <a:ext cx="4077270" cy="954107"/>
          </a:xfrm>
          <a:prstGeom prst="rect">
            <a:avLst/>
          </a:prstGeom>
          <a:noFill/>
        </p:spPr>
        <p:txBody>
          <a:bodyPr wrap="square" rtlCol="0">
            <a:spAutoFit/>
          </a:bodyPr>
          <a:lstStyle/>
          <a:p>
            <a:r>
              <a:rPr lang="en-US" sz="1400" b="1" dirty="0">
                <a:solidFill>
                  <a:schemeClr val="accent1">
                    <a:lumMod val="60000"/>
                    <a:lumOff val="40000"/>
                  </a:schemeClr>
                </a:solidFill>
              </a:rPr>
              <a:t>A payment plan that remains unpaid but has not defaulted.  For example, death, short-term reincarceration, or long-term health/hospitalization events that prevent a person from working.</a:t>
            </a:r>
          </a:p>
        </p:txBody>
      </p:sp>
    </p:spTree>
    <p:extLst>
      <p:ext uri="{BB962C8B-B14F-4D97-AF65-F5344CB8AC3E}">
        <p14:creationId xmlns:p14="http://schemas.microsoft.com/office/powerpoint/2010/main" val="2452068632"/>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1DBF7-4AB8-1A58-727B-CA160D498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4D29E-9308-F5EB-4F24-1D8D05CFE411}"/>
              </a:ext>
            </a:extLst>
          </p:cNvPr>
          <p:cNvSpPr>
            <a:spLocks noGrp="1"/>
          </p:cNvSpPr>
          <p:nvPr>
            <p:ph type="title"/>
          </p:nvPr>
        </p:nvSpPr>
        <p:spPr/>
        <p:txBody>
          <a:bodyPr>
            <a:normAutofit/>
          </a:bodyPr>
          <a:lstStyle/>
          <a:p>
            <a:r>
              <a:rPr lang="en-US" sz="3600" dirty="0"/>
              <a:t>Counties Assigning One Case Per Plan</a:t>
            </a:r>
          </a:p>
        </p:txBody>
      </p:sp>
      <p:sp>
        <p:nvSpPr>
          <p:cNvPr id="3" name="Text Placeholder 2">
            <a:extLst>
              <a:ext uri="{FF2B5EF4-FFF2-40B4-BE49-F238E27FC236}">
                <a16:creationId xmlns:a16="http://schemas.microsoft.com/office/drawing/2014/main" id="{47591384-EBA5-2F11-B201-96F91F7EF5F2}"/>
              </a:ext>
            </a:extLst>
          </p:cNvPr>
          <p:cNvSpPr>
            <a:spLocks noGrp="1"/>
          </p:cNvSpPr>
          <p:nvPr>
            <p:ph type="body" idx="1"/>
          </p:nvPr>
        </p:nvSpPr>
        <p:spPr/>
        <p:txBody>
          <a:bodyPr/>
          <a:lstStyle/>
          <a:p>
            <a:r>
              <a:rPr lang="en-US" sz="2400" dirty="0"/>
              <a:t>The One Case assignment to one Payment Plan relationship can take place throughout the report for the entire reporting period:</a:t>
            </a:r>
          </a:p>
          <a:p>
            <a:pPr marL="491571" lvl="1" indent="-257175">
              <a:spcBef>
                <a:spcPts val="900"/>
              </a:spcBef>
              <a:buFont typeface="Arial" panose="020B0604020202020204" pitchFamily="34" charset="0"/>
              <a:buChar char="•"/>
            </a:pPr>
            <a:r>
              <a:rPr lang="en-US" sz="1880" b="1" dirty="0">
                <a:solidFill>
                  <a:srgbClr val="FF0000"/>
                </a:solidFill>
              </a:rPr>
              <a:t>EXAMPLE:</a:t>
            </a:r>
            <a:r>
              <a:rPr lang="en-US" sz="1880" dirty="0"/>
              <a:t> If </a:t>
            </a:r>
            <a:r>
              <a:rPr lang="en-US" sz="1880" u="sng" dirty="0"/>
              <a:t>four</a:t>
            </a:r>
            <a:r>
              <a:rPr lang="en-US" sz="1880" dirty="0"/>
              <a:t> circuit criminal cases are placed on </a:t>
            </a:r>
            <a:r>
              <a:rPr lang="en-US" sz="1880" u="sng" dirty="0"/>
              <a:t>four</a:t>
            </a:r>
            <a:r>
              <a:rPr lang="en-US" sz="1880" dirty="0"/>
              <a:t> payment plans in October, the amount in cell “E11” would include these 4 cases, and the amount in cell “E25” would include the 4 plans. The same is true for each court division, yielding an equal total of 38 cases placed on 38 payment plans, as reported in cell “E22” for October.</a:t>
            </a:r>
          </a:p>
          <a:p>
            <a:pPr marL="491571" lvl="1" indent="-257175">
              <a:spcBef>
                <a:spcPts val="900"/>
              </a:spcBef>
              <a:buFont typeface="Arial" panose="020B0604020202020204" pitchFamily="34" charset="0"/>
              <a:buChar char="•"/>
            </a:pPr>
            <a:r>
              <a:rPr lang="en-US" sz="1880" b="1" dirty="0">
                <a:solidFill>
                  <a:srgbClr val="FF0000"/>
                </a:solidFill>
              </a:rPr>
              <a:t>INTEGRATION OF CASE/PLAN RELATIONSHIPS :</a:t>
            </a:r>
            <a:r>
              <a:rPr lang="en-US" sz="1880" dirty="0"/>
              <a:t> Since the total number of cases placed on payment plans in October (38) is equal to the number of Payment Plans established in October (38), it demonstrates there are only Payment Plans with a one-to-one case/plan relationship.</a:t>
            </a:r>
          </a:p>
        </p:txBody>
      </p:sp>
    </p:spTree>
    <p:extLst>
      <p:ext uri="{BB962C8B-B14F-4D97-AF65-F5344CB8AC3E}">
        <p14:creationId xmlns:p14="http://schemas.microsoft.com/office/powerpoint/2010/main" val="433196490"/>
      </p:ext>
    </p:extLst>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PPT TEMPLATE.potx" id="{993AD8DE-9D79-491E-987C-98D498D65F75}" vid="{2FCFC6F9-FC10-429C-AC73-E667BF605190}"/>
    </a:ext>
  </a:extLst>
</a:theme>
</file>

<file path=ppt/theme/theme2.xml><?xml version="1.0" encoding="utf-8"?>
<a:theme xmlns:a="http://schemas.openxmlformats.org/drawingml/2006/main" name="1_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PPT TEMPLATE.potx" id="{993AD8DE-9D79-491E-987C-98D498D65F75}" vid="{2FCFC6F9-FC10-429C-AC73-E667BF605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1236</TotalTime>
  <Words>1951</Words>
  <Application>Microsoft Office PowerPoint</Application>
  <PresentationFormat>On-screen Show (4:3)</PresentationFormat>
  <Paragraphs>100</Paragraphs>
  <Slides>16</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Aptos</vt:lpstr>
      <vt:lpstr>Arial</vt:lpstr>
      <vt:lpstr>Calibri</vt:lpstr>
      <vt:lpstr>Franklin Gothic Book</vt:lpstr>
      <vt:lpstr>CCOC BG1</vt:lpstr>
      <vt:lpstr>1_CCOC BG1</vt:lpstr>
      <vt:lpstr>PowerPoint Presentation</vt:lpstr>
      <vt:lpstr>Revisions Superseded (1)</vt:lpstr>
      <vt:lpstr>Revisions Superseded (2)</vt:lpstr>
      <vt:lpstr>Purpose</vt:lpstr>
      <vt:lpstr>Sample Payment Plan Report</vt:lpstr>
      <vt:lpstr>General Report Form Submission</vt:lpstr>
      <vt:lpstr>General Report Form Completion</vt:lpstr>
      <vt:lpstr>General Report Form Completion Q&amp;A</vt:lpstr>
      <vt:lpstr>Counties Assigning One Case Per Plan</vt:lpstr>
      <vt:lpstr>Sample Report: One Case Per Plan</vt:lpstr>
      <vt:lpstr>Counties Assigning Multiple Cases Per Plan</vt:lpstr>
      <vt:lpstr>Sample Report: Multiple Cases Per Plan</vt:lpstr>
      <vt:lpstr>Counties Assigning Unidentifiable Cases</vt:lpstr>
      <vt:lpstr>Sample Report: Unidentified Cases Per Plan</vt:lpstr>
      <vt:lpstr>What DO I DO If This Happens?</vt:lpstr>
      <vt:lpstr>Questions?  Don't hesitate to get in touch with Leonard Carper  Lcarper@flccoc.org  I will find you if you are lost….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Leonard Carper</dc:creator>
  <cp:lastModifiedBy>Leonard Carper</cp:lastModifiedBy>
  <cp:revision>12</cp:revision>
  <dcterms:created xsi:type="dcterms:W3CDTF">2025-08-19T12:40:38Z</dcterms:created>
  <dcterms:modified xsi:type="dcterms:W3CDTF">2025-12-01T18:49:22Z</dcterms:modified>
</cp:coreProperties>
</file>